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4"/>
  </p:notesMasterIdLst>
  <p:handoutMasterIdLst>
    <p:handoutMasterId r:id="rId45"/>
  </p:handoutMasterIdLst>
  <p:sldIdLst>
    <p:sldId id="256" r:id="rId2"/>
    <p:sldId id="355" r:id="rId3"/>
    <p:sldId id="322" r:id="rId4"/>
    <p:sldId id="321" r:id="rId5"/>
    <p:sldId id="323" r:id="rId6"/>
    <p:sldId id="325" r:id="rId7"/>
    <p:sldId id="324" r:id="rId8"/>
    <p:sldId id="326" r:id="rId9"/>
    <p:sldId id="327" r:id="rId10"/>
    <p:sldId id="328" r:id="rId11"/>
    <p:sldId id="330" r:id="rId12"/>
    <p:sldId id="331" r:id="rId13"/>
    <p:sldId id="334" r:id="rId14"/>
    <p:sldId id="335" r:id="rId15"/>
    <p:sldId id="336" r:id="rId16"/>
    <p:sldId id="339" r:id="rId17"/>
    <p:sldId id="340" r:id="rId18"/>
    <p:sldId id="345" r:id="rId19"/>
    <p:sldId id="358" r:id="rId20"/>
    <p:sldId id="359" r:id="rId21"/>
    <p:sldId id="360" r:id="rId22"/>
    <p:sldId id="361" r:id="rId23"/>
    <p:sldId id="356" r:id="rId24"/>
    <p:sldId id="337" r:id="rId25"/>
    <p:sldId id="338" r:id="rId26"/>
    <p:sldId id="347" r:id="rId27"/>
    <p:sldId id="348" r:id="rId28"/>
    <p:sldId id="349" r:id="rId29"/>
    <p:sldId id="350" r:id="rId30"/>
    <p:sldId id="351" r:id="rId31"/>
    <p:sldId id="352" r:id="rId32"/>
    <p:sldId id="316" r:id="rId33"/>
    <p:sldId id="332" r:id="rId34"/>
    <p:sldId id="333" r:id="rId35"/>
    <p:sldId id="354" r:id="rId36"/>
    <p:sldId id="320" r:id="rId37"/>
    <p:sldId id="353" r:id="rId38"/>
    <p:sldId id="357" r:id="rId39"/>
    <p:sldId id="342" r:id="rId40"/>
    <p:sldId id="343" r:id="rId41"/>
    <p:sldId id="344" r:id="rId42"/>
    <p:sldId id="34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09A"/>
    <a:srgbClr val="FFCC00"/>
    <a:srgbClr val="004BB9"/>
    <a:srgbClr val="0047B5"/>
    <a:srgbClr val="F6AB00"/>
    <a:srgbClr val="6B2D0B"/>
    <a:srgbClr val="587558"/>
    <a:srgbClr val="3C3C8E"/>
    <a:srgbClr val="25331E"/>
    <a:srgbClr val="445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07" autoAdjust="0"/>
    <p:restoredTop sz="80253" autoAdjust="0"/>
  </p:normalViewPr>
  <p:slideViewPr>
    <p:cSldViewPr snapToGrid="0">
      <p:cViewPr varScale="1">
        <p:scale>
          <a:sx n="162" d="100"/>
          <a:sy n="162" d="100"/>
        </p:scale>
        <p:origin x="1864" y="200"/>
      </p:cViewPr>
      <p:guideLst>
        <p:guide orient="horz" pos="22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跨节点联邦图神经网络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9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Split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就是这种形式。这幅图是一个简化版的，</a:t>
            </a:r>
            <a:endParaRPr kumimoji="1" lang="en-US" altLang="zh-CN" dirty="0"/>
          </a:p>
          <a:p>
            <a:r>
              <a:rPr kumimoji="1" lang="zh-CN" altLang="en-US" dirty="0"/>
              <a:t>数据和标签在客户端，然后一部分模型在服务器。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Split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是这样一个过程：客户端发送这一层的输出，然后服务器上的模型继续前向传播，再将这一层的输出返回到客户端，然后继续前向传播。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客户端完成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的计算，反向传播就是反过来的过程，他们之间传播的就是参数的梯度。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通过这样一种方式，服务器上的模型也就是</a:t>
            </a:r>
            <a:r>
              <a:rPr kumimoji="1" lang="en-US" altLang="zh-CN" dirty="0"/>
              <a:t>GNN</a:t>
            </a:r>
            <a:r>
              <a:rPr kumimoji="1" lang="zh-CN" altLang="en-US" dirty="0"/>
              <a:t>就可以更新了。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我们类比到刚才的场景里，上面就是每个终端节点，下面就是服务器的</a:t>
            </a:r>
            <a:r>
              <a:rPr kumimoji="1" lang="en-US" altLang="zh-CN" dirty="0"/>
              <a:t>GNN</a:t>
            </a:r>
            <a:r>
              <a:rPr kumimoji="1" lang="zh-CN" altLang="en-US" dirty="0"/>
              <a:t>模型。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19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但是这样我们也可以发现，服务器和客户端之间通信有四次，两次前向传播和两次反向传播。这样带来第二个问题就，就是通信代价是比较高。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作者提出了一种交替训练的方法来减少通信频次。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下面我们就来看一下他是怎么具体交替训练的。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618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首先来看一下问题建模以及完整的模型结构。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3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首先是这个构图。现在是节点有了，我们需要构建边。它是通过计算传感器之间的距离表示，他使用的这样的一个核函数。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然后下面就是联邦环境下的分散数据的一个描述，每个节点有特征和标签。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他的任务是根据当前</a:t>
            </a:r>
            <a:r>
              <a:rPr kumimoji="1" lang="en-US" altLang="zh-CN" dirty="0"/>
              <a:t>m</a:t>
            </a:r>
            <a:r>
              <a:rPr kumimoji="1" lang="zh-CN" altLang="en-US" dirty="0"/>
              <a:t>个时间点的数据去预测未来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个时间点的数据。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当这个值大于某个阈值的时候，邻接矩阵对应的那个值就取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。否则取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这是构图的一个过程。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(𝑣𝑖,𝑣𝑗) is the road network distance from sensor 𝑣𝑖 to sensor 𝑣 𝑗 , 𝜎 is the standard deviation of distances and 𝜅 is the threshold. We set 𝜅 = 0.1 for both datasets. 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个节点的特征表示为</a:t>
            </a:r>
            <a:r>
              <a:rPr kumimoji="1" lang="en-US" altLang="zh-CN" dirty="0"/>
              <a:t>m</a:t>
            </a:r>
            <a:r>
              <a:rPr kumimoji="1" lang="zh-CN" altLang="en-US" dirty="0"/>
              <a:t>乘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的矩阵，表示为</a:t>
            </a:r>
            <a:r>
              <a:rPr kumimoji="1" lang="en-US" altLang="zh-CN" dirty="0"/>
              <a:t>m</a:t>
            </a:r>
            <a:r>
              <a:rPr kumimoji="1" lang="zh-CN" altLang="en-US" dirty="0"/>
              <a:t>个时间点的</a:t>
            </a:r>
            <a:r>
              <a:rPr kumimoji="1" lang="en-US" altLang="zh-CN" dirty="0"/>
              <a:t>D</a:t>
            </a:r>
            <a:r>
              <a:rPr kumimoji="1" lang="zh-CN" altLang="en-US" dirty="0"/>
              <a:t>维数据</a:t>
            </a:r>
            <a:endParaRPr kumimoji="1" lang="en-US" altLang="zh-CN" dirty="0"/>
          </a:p>
          <a:p>
            <a:r>
              <a:rPr kumimoji="1" lang="zh-CN" altLang="en-US" dirty="0"/>
              <a:t>预测输出就是未来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个时间点的</a:t>
            </a:r>
            <a:r>
              <a:rPr kumimoji="1" lang="en-US" altLang="zh-CN" dirty="0"/>
              <a:t>D</a:t>
            </a:r>
            <a:r>
              <a:rPr kumimoji="1" lang="zh-CN" altLang="en-US" dirty="0"/>
              <a:t>维数据。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43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整体模型结构就是这样。</a:t>
            </a:r>
            <a:endParaRPr kumimoji="1" lang="en-US" altLang="zh-CN" dirty="0"/>
          </a:p>
          <a:p>
            <a:r>
              <a:rPr kumimoji="1" lang="zh-CN" altLang="en-US" dirty="0"/>
              <a:t>左边是个简化版，黄色的是终端节点，绿色的是服务器。客户端训练一个</a:t>
            </a:r>
            <a:r>
              <a:rPr kumimoji="1" lang="en-US" altLang="zh-CN" dirty="0"/>
              <a:t>GRU</a:t>
            </a:r>
            <a:r>
              <a:rPr kumimoji="1" lang="zh-CN" altLang="en-US" dirty="0"/>
              <a:t>模型，服务器训练一个</a:t>
            </a:r>
            <a:r>
              <a:rPr kumimoji="1" lang="en-US" altLang="zh-CN" dirty="0"/>
              <a:t>GNN</a:t>
            </a:r>
            <a:r>
              <a:rPr kumimoji="1" lang="zh-CN" altLang="en-US" dirty="0"/>
              <a:t>模型。</a:t>
            </a:r>
            <a:endParaRPr kumimoji="1" lang="en-US" altLang="zh-CN" dirty="0"/>
          </a:p>
          <a:p>
            <a:r>
              <a:rPr kumimoji="1" lang="zh-CN" altLang="en-US" dirty="0"/>
              <a:t>这里的</a:t>
            </a:r>
            <a:r>
              <a:rPr kumimoji="1" lang="en-US" altLang="zh-CN" dirty="0"/>
              <a:t>1234</a:t>
            </a:r>
            <a:r>
              <a:rPr kumimoji="1" lang="zh-CN" altLang="en-US" dirty="0"/>
              <a:t>是具体的训练过程，这个后面会具体描述。我们先看一下模型。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939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客户端是一个</a:t>
            </a:r>
            <a:r>
              <a:rPr kumimoji="1" lang="en-US" altLang="zh-CN" dirty="0"/>
              <a:t>encoder- decoder</a:t>
            </a:r>
            <a:r>
              <a:rPr kumimoji="1" lang="zh-CN" altLang="en-US" dirty="0"/>
              <a:t>模型。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输入数据从这里输入，</a:t>
            </a:r>
            <a:r>
              <a:rPr kumimoji="1" lang="en-US" altLang="zh-CN" dirty="0"/>
              <a:t>GRU</a:t>
            </a:r>
            <a:r>
              <a:rPr kumimoji="1" lang="zh-CN" altLang="en-US" dirty="0"/>
              <a:t>需要一个初始的隐状态，然后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这部分最终输出一个隐状态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。这个就是我们前面说的，他需要上传的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</a:p>
          <a:p>
            <a:r>
              <a:rPr kumimoji="1" lang="zh-CN" altLang="en-US" dirty="0"/>
              <a:t>它包含了输入数据的信息。然后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的输入不仅仅是这个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，还包括了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，这个就包含了图信息。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89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这里服务器端他用的图神经网络用的是这一种</a:t>
            </a:r>
            <a:r>
              <a:rPr kumimoji="1" lang="en-US" altLang="zh-CN" dirty="0"/>
              <a:t>GN</a:t>
            </a:r>
            <a:r>
              <a:rPr kumimoji="1" lang="zh-CN" altLang="en-US" dirty="0"/>
              <a:t>框架来表示。这里字母很多，但仍然是消息传播，聚合那一套。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每个节点上的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经过</a:t>
            </a:r>
            <a:r>
              <a:rPr kumimoji="1" lang="en-US" altLang="zh-CN" dirty="0"/>
              <a:t>GN</a:t>
            </a:r>
            <a:r>
              <a:rPr kumimoji="1" lang="zh-CN" altLang="en-US" dirty="0"/>
              <a:t>块之后得到更新的节点表示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，这就包含了邻居还有整个图的一些信息。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kumimoji="1" lang="zh-CN" altLang="en-US" dirty="0"/>
              <a:t>但核心的就三个，小写字母是特征，</a:t>
            </a:r>
            <a:r>
              <a:rPr kumimoji="1" lang="en-US" altLang="zh-CN" dirty="0"/>
              <a:t>e</a:t>
            </a:r>
            <a:r>
              <a:rPr kumimoji="1" lang="zh-CN" altLang="en-US" dirty="0"/>
              <a:t>是边属性，</a:t>
            </a:r>
            <a:r>
              <a:rPr kumimoji="1" lang="en-US" altLang="zh-CN" dirty="0"/>
              <a:t>v</a:t>
            </a:r>
            <a:r>
              <a:rPr kumimoji="1" lang="zh-CN" altLang="en-US" dirty="0"/>
              <a:t>是节点特征，</a:t>
            </a:r>
            <a:r>
              <a:rPr kumimoji="1" lang="en-US" altLang="zh-CN" dirty="0"/>
              <a:t>u</a:t>
            </a:r>
            <a:r>
              <a:rPr kumimoji="1" lang="zh-CN" altLang="en-US" dirty="0"/>
              <a:t>是图全局属性。大写字母是表示小写字母的集合。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第一个式子，</a:t>
            </a:r>
            <a:r>
              <a:rPr kumimoji="1" lang="en-US" altLang="zh-CN" dirty="0" err="1"/>
              <a:t>ek</a:t>
            </a:r>
            <a:r>
              <a:rPr kumimoji="1" lang="zh-CN" altLang="en-US" dirty="0"/>
              <a:t>就是边</a:t>
            </a:r>
            <a:r>
              <a:rPr kumimoji="1" lang="en-US" altLang="zh-CN" dirty="0"/>
              <a:t>k</a:t>
            </a:r>
            <a:r>
              <a:rPr kumimoji="1" lang="zh-CN" altLang="en-US" dirty="0"/>
              <a:t>的特征，</a:t>
            </a:r>
            <a:r>
              <a:rPr kumimoji="1" lang="en-US" altLang="zh-CN" dirty="0" err="1"/>
              <a:t>vrk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k</a:t>
            </a:r>
            <a:r>
              <a:rPr kumimoji="1" lang="zh-CN" altLang="en-US" dirty="0"/>
              <a:t>这条边的接受节点的特征，</a:t>
            </a:r>
            <a:r>
              <a:rPr kumimoji="1" lang="en-US" altLang="zh-CN" dirty="0" err="1"/>
              <a:t>vsk</a:t>
            </a:r>
            <a:r>
              <a:rPr kumimoji="1" lang="zh-CN" altLang="en-US" dirty="0"/>
              <a:t>就是边的接受节点的特征，</a:t>
            </a:r>
            <a:r>
              <a:rPr kumimoji="1" lang="en-US" altLang="zh-CN" dirty="0"/>
              <a:t>u</a:t>
            </a:r>
            <a:r>
              <a:rPr kumimoji="1" lang="zh-CN" altLang="en-US" dirty="0"/>
              <a:t>是整个图的特征，叫全局属性。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𝜙𝑒 </a:t>
            </a:r>
            <a:r>
              <a:rPr kumimoji="0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就是一神经网络，比如全连接</a:t>
            </a:r>
            <a:r>
              <a:rPr kumimoji="0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kumimoji="0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网络。</a:t>
            </a:r>
            <a:endParaRPr kumimoji="0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然后后面这个是边的聚合。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𝐸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就是与节点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相接的边的特征集合，就是前面计算得到的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集合。这个肉就是聚合函数，比如加或者取平均。聚合之后就得到了节点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的对应的边特征。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来更新节点的表示，用刚才算得的节点邻接边特征以及节点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自身的特征以及图特征来计算。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第四个式子就是表示全图所有边的特征的一个聚合。𝐸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′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就是所有的边，其实就是所有的𝐸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取并集。这个式子得到一个图里所有边的特征。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然后是第六个式子，是节点的聚合，得到一个全局的节点特征。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然后第四个和第六个是用到第五个式子中的，更新全局属性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，要用的所有的边属性和节点属性。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其实作者还是用的最基本的消息传播神经网络，也并没有什么不一样的地方，只是他用的这种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框架来表示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的计算过程。这几个共式就出自于这篇文章里的。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435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然后就是模型的训练。前面提到，</a:t>
            </a:r>
            <a:r>
              <a:rPr kumimoji="1" lang="en-US" altLang="zh-CN" dirty="0"/>
              <a:t>split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他是一个同步优化的过程，就是说每一轮都要更新服务器和节点上的两个模型，所以他要来回传输四次数据。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那么作者他提出交替训练，我先固定住服务器端模型，训练终端的</a:t>
            </a:r>
            <a:r>
              <a:rPr kumimoji="1" lang="en-US" altLang="zh-CN" dirty="0"/>
              <a:t>GRU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然后固定住</a:t>
            </a:r>
            <a:r>
              <a:rPr kumimoji="1" lang="en-US" altLang="zh-CN" dirty="0"/>
              <a:t>GRU</a:t>
            </a:r>
            <a:r>
              <a:rPr kumimoji="1" lang="zh-CN" altLang="en-US" dirty="0"/>
              <a:t>模型，训练服务器上的</a:t>
            </a:r>
            <a:r>
              <a:rPr kumimoji="1" lang="en-US" altLang="zh-CN" dirty="0"/>
              <a:t>GNN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其实它相当于把训练过程给简化了。本来是两端同步的优化，现在是交替优化。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下面来看它具体是咋训练的。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35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首先是节点端使用联邦学习来训练，就是这个红色</a:t>
            </a:r>
            <a:r>
              <a:rPr kumimoji="1" lang="en-US" altLang="zh-CN" dirty="0"/>
              <a:t>1</a:t>
            </a:r>
            <a:r>
              <a:rPr kumimoji="1" lang="zh-CN" altLang="en-US" dirty="0"/>
              <a:t>这一部分。</a:t>
            </a:r>
            <a:endParaRPr kumimoji="1" lang="en-US" altLang="zh-CN" dirty="0"/>
          </a:p>
          <a:p>
            <a:r>
              <a:rPr kumimoji="1" lang="zh-CN" altLang="en-US" dirty="0"/>
              <a:t>输入数据经过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，得到隐状态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，也就是前面所说的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。和从服务器得到的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拼接，然后输入到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里去预测。</a:t>
            </a:r>
            <a:endParaRPr kumimoji="1" lang="en-US" altLang="zh-CN" dirty="0"/>
          </a:p>
          <a:p>
            <a:r>
              <a:rPr kumimoji="1" lang="zh-CN" altLang="en-US" dirty="0"/>
              <a:t>也就是说数据的流向，从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到这里再到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这里的</a:t>
            </a:r>
            <a:r>
              <a:rPr kumimoji="1" lang="en-US" altLang="zh-CN" dirty="0" err="1"/>
              <a:t>seita</a:t>
            </a:r>
            <a:r>
              <a:rPr kumimoji="1" lang="zh-CN" altLang="en-US" dirty="0"/>
              <a:t> 就是</a:t>
            </a:r>
            <a:r>
              <a:rPr kumimoji="1" lang="en-US" altLang="zh-CN" dirty="0"/>
              <a:t>encoder-decoder</a:t>
            </a:r>
            <a:r>
              <a:rPr kumimoji="1" lang="zh-CN" altLang="en-US" dirty="0"/>
              <a:t>的参数，本地这个要训练多轮，每一轮都要把参数发送到服务器，服务器把所有的</a:t>
            </a:r>
            <a:r>
              <a:rPr kumimoji="1" lang="en-US" altLang="zh-CN" dirty="0"/>
              <a:t>encoder- decoder</a:t>
            </a:r>
            <a:r>
              <a:rPr kumimoji="1" lang="zh-CN" altLang="en-US" dirty="0"/>
              <a:t>进行参数平均就是服务器黄色的这部分。</a:t>
            </a:r>
            <a:endParaRPr kumimoji="1" lang="en-US" altLang="zh-CN" dirty="0"/>
          </a:p>
          <a:p>
            <a:r>
              <a:rPr kumimoji="1" lang="zh-CN" altLang="en-US" dirty="0"/>
              <a:t>然后再把平均后的模型发回节点进行下一轮训练。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参考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然后这里的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，因为在整个交替训练的第一轮这个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是随机初始化的。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35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第二步就是本地多轮迭代之后，每个节点把最终的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上传到服务器。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相当于交替训练，这时候轮到服务器来更新</a:t>
            </a:r>
            <a:r>
              <a:rPr kumimoji="1" lang="en-US" altLang="zh-CN" dirty="0"/>
              <a:t>GNN</a:t>
            </a:r>
            <a:r>
              <a:rPr kumimoji="1" lang="zh-CN" altLang="en-US" dirty="0"/>
              <a:t>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15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699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第三步，就是服务器上的</a:t>
            </a:r>
            <a:r>
              <a:rPr kumimoji="1" lang="en-US" altLang="zh-CN" dirty="0"/>
              <a:t>GNN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split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这时候因为</a:t>
            </a:r>
            <a:r>
              <a:rPr kumimoji="1" lang="en-US" altLang="zh-CN" dirty="0" err="1"/>
              <a:t>hc</a:t>
            </a:r>
            <a:r>
              <a:rPr kumimoji="1" lang="en-US" altLang="zh-CN" dirty="0"/>
              <a:t> </a:t>
            </a:r>
            <a:r>
              <a:rPr kumimoji="1" lang="zh-CN" altLang="en-US" dirty="0"/>
              <a:t>固定了，相当于图神经网络的输入就不变了。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在图里每一个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经过两个</a:t>
            </a:r>
            <a:r>
              <a:rPr kumimoji="1" lang="en-US" altLang="zh-CN" dirty="0"/>
              <a:t>GN</a:t>
            </a:r>
            <a:r>
              <a:rPr kumimoji="1" lang="zh-CN" altLang="en-US" dirty="0"/>
              <a:t>块之后，得到了一个新的表示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ghc</a:t>
            </a:r>
            <a:r>
              <a:rPr kumimoji="1" lang="zh-CN" altLang="en-US" dirty="0"/>
              <a:t>发回给各节点，继续前向传播，然后各个节点和原来的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拼接，输入到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里，再计算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，反向传播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反向传播各个终端上传的是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的梯度，然后服务器可以更新</a:t>
            </a:r>
            <a:r>
              <a:rPr kumimoji="1" lang="en-US" altLang="zh-CN" dirty="0"/>
              <a:t>GNN</a:t>
            </a:r>
            <a:r>
              <a:rPr kumimoji="1" lang="zh-CN" altLang="en-US" dirty="0"/>
              <a:t>的参数了。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185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服务器更新</a:t>
            </a:r>
            <a:r>
              <a:rPr kumimoji="1" lang="en-US" altLang="zh-CN" dirty="0"/>
              <a:t>GNN</a:t>
            </a:r>
            <a:r>
              <a:rPr kumimoji="1" lang="zh-CN" altLang="en-US" dirty="0"/>
              <a:t>也需要多轮次，就是刚才的步骤需要多次执行。</a:t>
            </a:r>
            <a:endParaRPr kumimoji="1" lang="en-US" altLang="zh-CN" dirty="0"/>
          </a:p>
          <a:p>
            <a:r>
              <a:rPr kumimoji="1" lang="zh-CN" altLang="en-US" dirty="0"/>
              <a:t>最后第四步就是把最终得到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发送到各个节点。作为交替训练这一整个大轮次的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，也就是说交替训练接下来轮到节点端的时候，每个节点就用这个</a:t>
            </a:r>
            <a:r>
              <a:rPr kumimoji="1" lang="en-US" altLang="zh-CN" dirty="0" err="1"/>
              <a:t>hgc</a:t>
            </a:r>
            <a:r>
              <a:rPr kumimoji="1" lang="zh-CN" altLang="en-US" dirty="0"/>
              <a:t>作为空间信息。去更新本地的</a:t>
            </a:r>
            <a:r>
              <a:rPr kumimoji="1" lang="en-US" altLang="zh-CN" dirty="0"/>
              <a:t>encoder- decoder</a:t>
            </a:r>
            <a:r>
              <a:rPr kumimoji="1" lang="zh-CN" altLang="en-US" dirty="0"/>
              <a:t>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564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原来用</a:t>
            </a:r>
            <a:r>
              <a:rPr kumimoji="1" lang="en-US" altLang="zh-CN" dirty="0"/>
              <a:t>split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来训练</a:t>
            </a:r>
            <a:r>
              <a:rPr kumimoji="1" lang="en-US" altLang="zh-CN" dirty="0"/>
              <a:t>GNN</a:t>
            </a:r>
            <a:r>
              <a:rPr kumimoji="1" lang="zh-CN" altLang="en-US" dirty="0"/>
              <a:t>的时候，本地模型也要同步更新，相当于走的这样一个通路：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所以前向反向传播要来回传四次，所以通信次数是轮次的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倍相当于。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现在固定本地模型后，只需要一开始上传个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就是步骤（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），只需要更新</a:t>
            </a:r>
            <a:r>
              <a:rPr kumimoji="1" lang="en-US" altLang="zh-CN" dirty="0"/>
              <a:t>GNN</a:t>
            </a:r>
            <a:r>
              <a:rPr kumimoji="1" lang="zh-CN" altLang="en-US" dirty="0"/>
              <a:t>模型，然后每一轮只需要（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）这个地方交换，最后（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）把更新后的图信息分发给每一个终端。这个通路就省掉了每次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以及</a:t>
            </a:r>
            <a:r>
              <a:rPr kumimoji="1" lang="en-US" altLang="zh-CN" dirty="0" err="1"/>
              <a:t>hc</a:t>
            </a:r>
            <a:r>
              <a:rPr kumimoji="1" lang="zh-CN" altLang="en-US" dirty="0"/>
              <a:t>的梯度。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是</a:t>
            </a:r>
            <a:r>
              <a:rPr kumimoji="1" lang="en-US" altLang="zh-CN" dirty="0"/>
              <a:t>2+2Rs</a:t>
            </a:r>
            <a:r>
              <a:rPr kumimoji="1" lang="zh-CN" altLang="en-US" dirty="0"/>
              <a:t>次通信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通信代价降低了这么多。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552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均方根误差</a:t>
            </a:r>
            <a:endParaRPr kumimoji="1" lang="en-US" altLang="zh-CN" dirty="0"/>
          </a:p>
          <a:p>
            <a:r>
              <a:rPr kumimoji="1" lang="en-US" altLang="zh-CN" dirty="0"/>
              <a:t>FLOPs</a:t>
            </a:r>
            <a:r>
              <a:rPr kumimoji="1" lang="zh-CN" altLang="en-US" dirty="0"/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浮点运算数，就是计算模型所需的浮点运算数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98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GRU +GN </a:t>
            </a:r>
            <a:r>
              <a:rPr kumimoji="1" lang="zh-CN" altLang="en-US" dirty="0"/>
              <a:t>相当于集中式的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 在联邦学习里一般是模型的上限。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然后在下面</a:t>
            </a:r>
            <a:r>
              <a:rPr kumimoji="1" lang="en-US" altLang="zh-CN" dirty="0"/>
              <a:t>GRU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 最差，因为简单的联邦平均没有考虑空间信息。下面的模型都是考虑了空间信息，效果都比这个好。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然后作者自己的模型使用</a:t>
            </a:r>
            <a:r>
              <a:rPr kumimoji="1" lang="en-US" altLang="zh-CN" dirty="0"/>
              <a:t>GNN</a:t>
            </a:r>
            <a:r>
              <a:rPr kumimoji="1" lang="zh-CN" altLang="en-US" dirty="0"/>
              <a:t>，效果是最好的。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//</a:t>
            </a:r>
            <a:r>
              <a:rPr kumimoji="1" lang="zh-CN" altLang="en-US" dirty="0"/>
              <a:t>参考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最上面三个是集中式训练，但是前两个只有</a:t>
            </a:r>
            <a:r>
              <a:rPr kumimoji="1" lang="en-US" altLang="zh-CN" dirty="0"/>
              <a:t>GRU</a:t>
            </a:r>
            <a:r>
              <a:rPr kumimoji="1" lang="zh-CN" altLang="en-US" dirty="0"/>
              <a:t>来捕捉时序信息，没有空间信息。第三个相当于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的集中训练版本，是整个实验中预测性能的上限。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然后</a:t>
            </a:r>
            <a:r>
              <a:rPr kumimoji="1" lang="en-US" altLang="zh-CN" dirty="0"/>
              <a:t>GRU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就是每一个节点仅仅使用本地数据集训练。</a:t>
            </a:r>
            <a:r>
              <a:rPr kumimoji="1" lang="en-US" altLang="zh-CN" dirty="0"/>
              <a:t>GRU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就是本地训练</a:t>
            </a:r>
            <a:r>
              <a:rPr kumimoji="1" lang="en-US" altLang="zh-CN" dirty="0"/>
              <a:t>GRU</a:t>
            </a:r>
            <a:r>
              <a:rPr kumimoji="1" lang="zh-CN" altLang="en-US" dirty="0"/>
              <a:t>之后，进行一个联邦聚合操作。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然后接下来是多任务学习，最后是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GRU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 最差：因为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就是简单的模型平均聚合，导致最后每个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的模型都一样，没有考虑终端数据异构性，没有考虑空间信息。所以性能最差。</a:t>
            </a:r>
            <a:endParaRPr kumimoji="1" lang="en-US" altLang="zh-CN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GRU + FMTL</a:t>
            </a:r>
            <a:r>
              <a:rPr kumimoji="1" lang="zh-CN" altLang="en-US" dirty="0"/>
              <a:t> 以及 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 比其他模型性能好。这是因为他们相比较其他模型，考虑了空间信息，所以模型的预测性能更好</a:t>
            </a:r>
            <a:endParaRPr kumimoji="1" lang="en-US" altLang="zh-CN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CNFGNN</a:t>
            </a:r>
            <a:r>
              <a:rPr kumimoji="1" lang="zh-CN" altLang="en-US" dirty="0"/>
              <a:t> 预测误差最小，就是他要比</a:t>
            </a:r>
            <a:r>
              <a:rPr kumimoji="1" lang="en-US" altLang="zh-CN" dirty="0"/>
              <a:t>FMTL</a:t>
            </a:r>
            <a:r>
              <a:rPr kumimoji="1" lang="zh-CN" altLang="en-US" dirty="0"/>
              <a:t> 多任务学习的精度要高。这也说明了</a:t>
            </a:r>
            <a:r>
              <a:rPr kumimoji="1" lang="en-US" altLang="zh-CN" dirty="0"/>
              <a:t>GNN</a:t>
            </a:r>
            <a:r>
              <a:rPr kumimoji="1" lang="zh-CN" altLang="en-US" dirty="0"/>
              <a:t>图神经网络它比多任务学习这种基于正则化的方法更好。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113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在计算开销和通信开销方面，作者是和多任务学习来比较的，因为多任务学习的精度相对来说是最接近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的。</a:t>
            </a:r>
            <a:endParaRPr kumimoji="1" lang="en-US" altLang="zh-CN" dirty="0"/>
          </a:p>
          <a:p>
            <a:r>
              <a:rPr kumimoji="1" lang="zh-CN" altLang="en-US" dirty="0"/>
              <a:t>然后作者从这个角度来说明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的优势，就是现在多任务学习精度最接近我的模型，那我看看增加多任务学习模型的复杂度，看精度能不能超过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但实际发现增加了模型复杂度后，精度有提升，但还是不如参数量少的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，而且反而带来了更高的计算和通信开销。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所以说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要达到一个理想的精度，他的计算开销和通信开销也是最低的。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//</a:t>
            </a:r>
            <a:r>
              <a:rPr kumimoji="1" lang="zh-CN" altLang="en-US" dirty="0"/>
              <a:t>原始</a:t>
            </a:r>
            <a:r>
              <a:rPr kumimoji="1" lang="en-US" altLang="zh-CN" dirty="0"/>
              <a:t>ppt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对于 </a:t>
            </a:r>
            <a:r>
              <a:rPr kumimoji="1" lang="en-US" altLang="zh-CN" dirty="0"/>
              <a:t>FMTL</a:t>
            </a:r>
            <a:r>
              <a:rPr kumimoji="1" lang="zh-CN" altLang="en-US" dirty="0"/>
              <a:t> </a:t>
            </a:r>
            <a:r>
              <a:rPr kumimoji="1" lang="zh-CN" altLang="en-US" dirty="0">
                <a:solidFill>
                  <a:srgbClr val="0070C0"/>
                </a:solidFill>
              </a:rPr>
              <a:t>增加终端模型复杂度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FMTL</a:t>
            </a:r>
            <a:r>
              <a:rPr kumimoji="1" lang="zh-CN" altLang="en-US" dirty="0"/>
              <a:t> 预测性能</a:t>
            </a:r>
            <a:r>
              <a:rPr kumimoji="1" lang="zh-CN" altLang="en-US" dirty="0">
                <a:solidFill>
                  <a:srgbClr val="0070C0"/>
                </a:solidFill>
              </a:rPr>
              <a:t>提升不明显</a:t>
            </a:r>
            <a:r>
              <a:rPr kumimoji="1" lang="zh-CN" altLang="en-US" dirty="0"/>
              <a:t>；且仍然</a:t>
            </a:r>
            <a:r>
              <a:rPr kumimoji="1" lang="zh-CN" altLang="en-US" dirty="0">
                <a:solidFill>
                  <a:srgbClr val="0070C0"/>
                </a:solidFill>
              </a:rPr>
              <a:t>小于</a:t>
            </a:r>
            <a:r>
              <a:rPr kumimoji="1" lang="en-US" altLang="zh-CN" dirty="0">
                <a:solidFill>
                  <a:srgbClr val="0070C0"/>
                </a:solidFill>
              </a:rPr>
              <a:t>CNFGNN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FMTL</a:t>
            </a:r>
            <a:r>
              <a:rPr kumimoji="1" lang="zh-CN" altLang="en-US" dirty="0"/>
              <a:t> 计算、通信开销</a:t>
            </a:r>
            <a:r>
              <a:rPr kumimoji="1" lang="zh-CN" altLang="en-US" dirty="0">
                <a:solidFill>
                  <a:srgbClr val="0070C0"/>
                </a:solidFill>
              </a:rPr>
              <a:t>更大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59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接下来作者为了说明他所提出的模型泛化到更大的图上的。</a:t>
            </a:r>
            <a:endParaRPr kumimoji="1" lang="en-US" altLang="zh-CN" dirty="0"/>
          </a:p>
          <a:p>
            <a:r>
              <a:rPr kumimoji="1" lang="zh-CN" altLang="en-US" dirty="0"/>
              <a:t>他只选取一部分数据点构成图，训练模型，然后在整个图上做预测。</a:t>
            </a:r>
            <a:endParaRPr kumimoji="1" lang="en-US" altLang="zh-CN" dirty="0"/>
          </a:p>
          <a:p>
            <a:r>
              <a:rPr kumimoji="1" lang="zh-CN" altLang="en-US" dirty="0"/>
              <a:t>从结果来看，只要训练数据覆盖了大小合适的子图，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仍然可以有效地学习到节点之间的空间连接，并且优于</a:t>
            </a:r>
            <a:r>
              <a:rPr kumimoji="1" lang="en-US" altLang="zh-CN" dirty="0" err="1"/>
              <a:t>GRU+FedAvg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参考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这里他只与 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 来做对比了，因为其他方法比如多任务他每个终端最后本地模型都不一样，新的终端就要训练新的本地模型，所以没办法做归纳学习。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这里合适大小的子图作者是从这个表格结果来说明的，比如第一个数据集就是</a:t>
            </a:r>
            <a:r>
              <a:rPr kumimoji="1" lang="en-US" altLang="zh-CN" dirty="0"/>
              <a:t>25%</a:t>
            </a:r>
            <a:r>
              <a:rPr kumimoji="1" lang="zh-CN" altLang="en-US" dirty="0"/>
              <a:t>，第二个就是</a:t>
            </a:r>
            <a:r>
              <a:rPr kumimoji="1" lang="en-US" altLang="zh-CN" dirty="0"/>
              <a:t>50%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280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这里通过消融实验来说明联邦平均</a:t>
            </a:r>
            <a:r>
              <a:rPr kumimoji="1" lang="en-US" altLang="zh-CN" dirty="0"/>
              <a:t>+</a:t>
            </a:r>
            <a:r>
              <a:rPr kumimoji="1" lang="zh-CN" altLang="en-US" dirty="0"/>
              <a:t>交替训练的优势。</a:t>
            </a:r>
            <a:r>
              <a:rPr kumimoji="1" lang="en-US" altLang="zh-CN" dirty="0"/>
              <a:t>AT</a:t>
            </a:r>
            <a:r>
              <a:rPr kumimoji="1" lang="zh-CN" altLang="en-US" dirty="0"/>
              <a:t>就是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Alternating Training 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。</a:t>
            </a:r>
            <a:endParaRPr kumimoji="1" lang="en-US" altLang="zh-CN" sz="1200" b="1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这个结果就说明作者的方法既有比较少的通信开销，还保证了较高的精度。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kumimoji="1" lang="zh-CN" altLang="en-US" dirty="0"/>
              <a:t>这里探究的是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的不同训练方式。</a:t>
            </a:r>
            <a:endParaRPr kumimoji="1" lang="en-US" altLang="zh-CN" dirty="0"/>
          </a:p>
          <a:p>
            <a:r>
              <a:rPr kumimoji="1" lang="en-US" altLang="zh-CN" dirty="0"/>
              <a:t>Centralized</a:t>
            </a:r>
            <a:r>
              <a:rPr kumimoji="1" lang="zh-CN" altLang="en-US" dirty="0"/>
              <a:t> 就是使用集中式的数据，只有一个</a:t>
            </a:r>
            <a:r>
              <a:rPr kumimoji="1" lang="en-US" altLang="zh-CN" dirty="0"/>
              <a:t>Encoder-Decoder</a:t>
            </a:r>
            <a:r>
              <a:rPr kumimoji="1" lang="zh-CN" altLang="en-US" dirty="0"/>
              <a:t>，这个仍然是模型的预测性能上限。</a:t>
            </a:r>
            <a:endParaRPr kumimoji="1" lang="en-US" altLang="zh-CN" dirty="0"/>
          </a:p>
          <a:p>
            <a:r>
              <a:rPr kumimoji="1" lang="en-US" altLang="zh-CN" dirty="0"/>
              <a:t>SL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模型使用</a:t>
            </a:r>
            <a:r>
              <a:rPr kumimoji="1" lang="en-US" altLang="zh-CN" dirty="0"/>
              <a:t>Split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来训练，服务器训练</a:t>
            </a:r>
            <a:r>
              <a:rPr kumimoji="1" lang="en-US" altLang="zh-CN" dirty="0"/>
              <a:t>GNN</a:t>
            </a:r>
            <a:r>
              <a:rPr kumimoji="1" lang="zh-CN" altLang="en-US" dirty="0"/>
              <a:t>，终端训练</a:t>
            </a:r>
            <a:r>
              <a:rPr kumimoji="1" lang="en-US" altLang="zh-CN" dirty="0"/>
              <a:t>GRU</a:t>
            </a:r>
            <a:r>
              <a:rPr kumimoji="1" lang="zh-CN" altLang="en-US" dirty="0"/>
              <a:t>，然后互相交换隐状态</a:t>
            </a:r>
            <a:r>
              <a:rPr kumimoji="1" lang="en-US" altLang="zh-CN" dirty="0"/>
              <a:t>h</a:t>
            </a:r>
            <a:r>
              <a:rPr kumimoji="1" lang="zh-CN" altLang="en-US" dirty="0"/>
              <a:t>和梯度。</a:t>
            </a:r>
            <a:endParaRPr kumimoji="1" lang="en-US" altLang="zh-CN" dirty="0"/>
          </a:p>
          <a:p>
            <a:r>
              <a:rPr kumimoji="1" lang="en-US" altLang="zh-CN" dirty="0"/>
              <a:t>SL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 就是在</a:t>
            </a:r>
            <a:r>
              <a:rPr kumimoji="1" lang="en-US" altLang="zh-CN" dirty="0"/>
              <a:t>SL</a:t>
            </a:r>
            <a:r>
              <a:rPr kumimoji="1" lang="zh-CN" altLang="en-US" dirty="0"/>
              <a:t>的每一轮，再使用联邦平均来同步一下所有终端的</a:t>
            </a:r>
            <a:r>
              <a:rPr kumimoji="1" lang="en-US" altLang="zh-CN" dirty="0"/>
              <a:t>Encoder-decoder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就是交替优化，但是在每一轮一开始不使用联邦平均。</a:t>
            </a:r>
            <a:endParaRPr kumimoji="1" lang="en-US" altLang="zh-CN" dirty="0"/>
          </a:p>
          <a:p>
            <a:r>
              <a:rPr kumimoji="1" lang="zh-CN" altLang="en-US" dirty="0"/>
              <a:t>最后一个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就是本文作者所用的训练方案，前面也介绍过了。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首先看 </a:t>
            </a:r>
            <a:r>
              <a:rPr kumimoji="1" lang="en-US" altLang="zh-CN" dirty="0"/>
              <a:t>AT</a:t>
            </a:r>
            <a:r>
              <a:rPr kumimoji="1" lang="zh-CN" altLang="en-US" dirty="0"/>
              <a:t>的作用，</a:t>
            </a:r>
            <a:r>
              <a:rPr kumimoji="1" lang="en-US" altLang="zh-CN" dirty="0" err="1"/>
              <a:t>AT+fedavg</a:t>
            </a:r>
            <a:r>
              <a:rPr kumimoji="1" lang="zh-CN" altLang="en-US" dirty="0"/>
              <a:t>基本上比其他基于</a:t>
            </a:r>
            <a:r>
              <a:rPr kumimoji="1" lang="en-US" altLang="zh-CN" dirty="0"/>
              <a:t>SL</a:t>
            </a:r>
            <a:r>
              <a:rPr kumimoji="1" lang="zh-CN" altLang="en-US" dirty="0"/>
              <a:t>的方法都好，无论是从预测性能还是通信代价来说，都要好</a:t>
            </a:r>
            <a:endParaRPr kumimoji="1" lang="en-US" altLang="zh-CN" dirty="0"/>
          </a:p>
          <a:p>
            <a:r>
              <a:rPr kumimoji="1" lang="zh-CN" altLang="en-US" dirty="0"/>
              <a:t>然后看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的作用，</a:t>
            </a:r>
            <a:r>
              <a:rPr kumimoji="1" lang="en-US" altLang="zh-CN" dirty="0" err="1"/>
              <a:t>AT+FedAvg</a:t>
            </a:r>
            <a:r>
              <a:rPr kumimoji="1" lang="zh-CN" altLang="en-US" dirty="0"/>
              <a:t>要比不用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的性能好，而且大大降低了通信代价。因为不用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的话，每个客户端都要上传自己的</a:t>
            </a:r>
            <a:r>
              <a:rPr kumimoji="1" lang="en-US" altLang="zh-CN" dirty="0"/>
              <a:t>embeddings</a:t>
            </a:r>
            <a:r>
              <a:rPr kumimoji="1" lang="zh-CN" altLang="en-US" dirty="0"/>
              <a:t>，增加了通信开销。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819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然后最后一个实验主要是探究，交替训练中，服务器和客户端各自训练多少轮之后交替比较合适。</a:t>
            </a:r>
            <a:endParaRPr kumimoji="1" lang="en-US" altLang="zh-CN" dirty="0"/>
          </a:p>
          <a:p>
            <a:r>
              <a:rPr kumimoji="1" lang="zh-CN" altLang="en-US" dirty="0"/>
              <a:t>结论是交替越频繁的话，预测性能越高。相当于客户端能够获得更多更准确的图结构信息。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kumimoji="1" lang="en-US" altLang="zh-CN" dirty="0"/>
              <a:t>RC/RS</a:t>
            </a:r>
            <a:r>
              <a:rPr kumimoji="1" lang="zh-CN" altLang="en-US" dirty="0"/>
              <a:t>的比值越低，预测性能越高</a:t>
            </a:r>
            <a:endParaRPr kumimoji="1" lang="en-US" altLang="zh-CN" dirty="0"/>
          </a:p>
          <a:p>
            <a:r>
              <a:rPr kumimoji="1" lang="zh-CN" altLang="en-US" dirty="0"/>
              <a:t>比值越高，通信代价越低。因为这个比值反映了终端和服务器通信的一个频次，比值越低说明通信频次越高。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比值接近训练出来的模型，</a:t>
            </a:r>
            <a:r>
              <a:rPr kumimoji="1" lang="en-US" altLang="zh-CN" dirty="0" err="1"/>
              <a:t>Rc</a:t>
            </a:r>
            <a:r>
              <a:rPr kumimoji="1" lang="zh-CN" altLang="en-US" dirty="0"/>
              <a:t>越低的，模型性能越好，也说明了</a:t>
            </a:r>
            <a:r>
              <a:rPr kumimoji="1" lang="zh-CN" altLang="en-US" b="1" dirty="0"/>
              <a:t>频繁的节点信息交换提高了预测性能。</a:t>
            </a:r>
            <a:endParaRPr kumimoji="1"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817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是第一个提出基于</a:t>
            </a:r>
            <a:r>
              <a:rPr kumimoji="1" lang="en-US" altLang="zh-CN" dirty="0"/>
              <a:t>GNN</a:t>
            </a:r>
            <a:r>
              <a:rPr kumimoji="1" lang="zh-CN" altLang="en-US" dirty="0"/>
              <a:t>的，在联邦框架下的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时空预测模型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将联邦学习的概念扩展到基于图的时空预测任务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Alternating Training</a:t>
            </a:r>
            <a:r>
              <a:rPr lang="zh-CN" altLang="en-US" dirty="0"/>
              <a:t> 简单直观，没有理论分析。因为本身</a:t>
            </a:r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服务器端的模型以及本地模型是同步优化的，现在使用交替优化的策略相当于固定住一端的参数，训练另外一端。这样其实相当于简化了训练，但这样训练比如对模型收敛有什么影响我觉得应该分析一下。就不仅仅从实验角度去说他更有效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应用背景 金融（问起来再说）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1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首先来看下什么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Spatiotemporal Data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时空数据，所谓时空数据就是同时具有时间和空间维度的数据。生活中例如空气质量、人口流动、交通流量，这些都属于时空数据。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比如本文所研究的交通流量数据。上面这幅图就是道路上的传感器分布，因为路段之间并不是相互独立的，比如说我这一个路段的交通流速他是会影响下一个路段的流速的。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所以不同路段上的传感器的空间关系就可以构成一个图。不同的传感器代表节点，相邻的传感器之间有边互相连接。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rgbClr val="FF0000"/>
                </a:solidFill>
              </a:rPr>
              <a:t>然后时间</a:t>
            </a:r>
            <a:r>
              <a:rPr kumimoji="1" lang="zh-CN" altLang="en-US" dirty="0"/>
              <a:t>序列信息：就比如这些传感器他会检测多个时间点的交通速度、流量等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下面这幅图就是某一个监测点，车流速度随时间变化的曲线图。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所以交通流这种时空数据包含空间相关性和时间依赖信息。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1520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612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effectLst/>
                <a:latin typeface="-apple-system"/>
              </a:rPr>
              <a:t>与神经网络模块或层一样，我们可以将这些 </a:t>
            </a:r>
            <a:r>
              <a:rPr lang="en-US" altLang="zh-CN" b="1" i="0" dirty="0">
                <a:effectLst/>
                <a:latin typeface="-apple-system"/>
              </a:rPr>
              <a:t>GNN </a:t>
            </a:r>
            <a:r>
              <a:rPr lang="zh-CN" altLang="en-US" b="1" i="0" dirty="0">
                <a:effectLst/>
                <a:latin typeface="-apple-system"/>
              </a:rPr>
              <a:t>层堆叠在一起，学习到最终的节点、边和图的嵌入。</a:t>
            </a:r>
            <a:endParaRPr lang="en-US" altLang="zh-CN" b="1" i="0" dirty="0"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843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堆叠多个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GNN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层能够使模型在整个图中传播每个节点的特征，从相邻处扩散到相邻处的相邻处。</a:t>
            </a:r>
            <a:endParaRPr lang="zh-CN" altLang="en-US" b="0" i="0" dirty="0"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38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49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一般时空数据采用这种形式来刻画。</a:t>
            </a:r>
            <a:endParaRPr kumimoji="1" lang="en-US" altLang="zh-CN" dirty="0"/>
          </a:p>
          <a:p>
            <a:r>
              <a:rPr kumimoji="1" lang="zh-CN" altLang="en-US" dirty="0"/>
              <a:t>这里一贞代表某个时间点或者某一个时间片段的数据。</a:t>
            </a:r>
            <a:endParaRPr kumimoji="1" lang="en-US" altLang="zh-CN" dirty="0"/>
          </a:p>
          <a:p>
            <a:r>
              <a:rPr kumimoji="1" lang="zh-CN" altLang="en-US" dirty="0"/>
              <a:t>然后每一贞都是一个图结构的数据。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对于交通流，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一幅图代表一个时间点，图上的结点是道路网中的传感器，边代表了传感器之间的相关性。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对于这种时空数据的挖掘，比较典型的方法是采用两个模块分别来提取时间和空间信息。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比如下面这个图。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一般用图神经网络来提取空间信息，然后用一个处理时序模型来提取时间上的特征。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这只是一个比较典型的框架，不同的工作这两部分用的都是具体的不同模型。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是节点集合。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是数据特征表示。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39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比如说对于空间信息，有用门注意网络的，有用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的还有随机游走的。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然后后面这些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还有卷积神经网络都是用来提取时序信息。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这些工作在交通流数据预测方面做的都是比较好的。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但是目前的这些方法，都是</a:t>
            </a:r>
            <a:r>
              <a:rPr lang="zh-CN" altLang="en-US" sz="1200" dirty="0">
                <a:solidFill>
                  <a:schemeClr val="tx1"/>
                </a:solidFill>
              </a:rPr>
              <a:t>集中式训练方法，也就是说，需要所有节点上传数据至服务器。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 参考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这是几个现有的时空数据建模的工作，也基本都是采用了两个模块来分别挖掘图的空间信息以及时序信息。</a:t>
            </a:r>
            <a:endParaRPr kumimoji="1" lang="en-US" altLang="zh-CN" dirty="0"/>
          </a:p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不同于传统的多头注意机制（它均衡的消耗所有的注意头），它使用一个卷积子网络来控制每个注意头的重要性</a:t>
            </a:r>
            <a:endParaRPr kumimoji="1"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difference between the attention aggregator in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GaAN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one in GAT is that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GaAN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the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key-value attention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 and the 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 product attention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GAT uses a 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connected layer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compute the attention coefficients.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669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就像这幅图，所有数据上传到服务器构成时空图。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但是这些数据，其实都是在边缘端产生的。如果能够直接</a:t>
            </a:r>
            <a:r>
              <a:rPr kumimoji="1" lang="zh-CN" altLang="en-US" sz="1200" dirty="0"/>
              <a:t>在</a:t>
            </a:r>
            <a:r>
              <a:rPr kumimoji="1" lang="zh-CN" altLang="en-US" sz="1200" dirty="0">
                <a:solidFill>
                  <a:schemeClr val="accent1"/>
                </a:solidFill>
              </a:rPr>
              <a:t>边缘端计算，就</a:t>
            </a:r>
            <a:r>
              <a:rPr kumimoji="1" lang="zh-CN" altLang="en-US" sz="1200" dirty="0"/>
              <a:t>能够</a:t>
            </a:r>
            <a:r>
              <a:rPr kumimoji="1" lang="zh-CN" altLang="en-US" sz="1200" dirty="0">
                <a:solidFill>
                  <a:srgbClr val="FF0000"/>
                </a:solidFill>
              </a:rPr>
              <a:t>降低传输数据所带来的一个时延。</a:t>
            </a:r>
            <a:endParaRPr kumimoji="1" lang="en-US" altLang="zh-CN" sz="1200" dirty="0">
              <a:solidFill>
                <a:srgbClr val="FF0000"/>
              </a:solidFill>
            </a:endParaRPr>
          </a:p>
          <a:p>
            <a:endParaRPr kumimoji="1" lang="en-US" altLang="zh-CN" sz="1200" dirty="0">
              <a:solidFill>
                <a:srgbClr val="FF0000"/>
              </a:solidFill>
            </a:endParaRPr>
          </a:p>
          <a:p>
            <a:r>
              <a:rPr kumimoji="1" lang="zh-CN" altLang="en-US" sz="1200" dirty="0">
                <a:solidFill>
                  <a:srgbClr val="FF0000"/>
                </a:solidFill>
              </a:rPr>
              <a:t>还有一个就是这些数据可能有一些访问限制，不能直接上传到服务器。</a:t>
            </a:r>
            <a:endParaRPr kumimoji="1" lang="en-US" altLang="zh-CN" sz="1200" dirty="0">
              <a:solidFill>
                <a:srgbClr val="FF0000"/>
              </a:solidFill>
            </a:endParaRPr>
          </a:p>
          <a:p>
            <a:endParaRPr kumimoji="1" lang="en-US" altLang="zh-CN" sz="1200" dirty="0">
              <a:solidFill>
                <a:srgbClr val="FF0000"/>
              </a:solidFill>
            </a:endParaRPr>
          </a:p>
          <a:p>
            <a:r>
              <a:rPr kumimoji="1" lang="zh-CN" altLang="en-US" sz="1200" dirty="0">
                <a:solidFill>
                  <a:srgbClr val="FF0000"/>
                </a:solidFill>
              </a:rPr>
              <a:t>这就需要我们要能够充分利用分散的数据，所以用到了联邦学习。</a:t>
            </a:r>
            <a:endParaRPr kumimoji="1" lang="en-US" altLang="zh-CN" sz="1200" dirty="0">
              <a:solidFill>
                <a:srgbClr val="FF0000"/>
              </a:solidFill>
            </a:endParaRPr>
          </a:p>
          <a:p>
            <a:endParaRPr kumimoji="1" lang="en-US" altLang="zh-CN" sz="1200" dirty="0">
              <a:solidFill>
                <a:srgbClr val="FF0000"/>
              </a:solidFill>
            </a:endParaRPr>
          </a:p>
          <a:p>
            <a:r>
              <a:rPr kumimoji="1" lang="zh-CN" altLang="en-US" sz="1200" dirty="0">
                <a:solidFill>
                  <a:srgbClr val="FF0000"/>
                </a:solidFill>
              </a:rPr>
              <a:t>这里其实引入联邦学习还是和以前没有什么区别的。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2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但是，在这种场景下，如果直接使用联邦学习，就会产生一些问题。</a:t>
            </a:r>
            <a:endParaRPr kumimoji="1" lang="en-US" altLang="zh-CN" dirty="0"/>
          </a:p>
          <a:p>
            <a:r>
              <a:rPr kumimoji="1" lang="zh-CN" altLang="en-US" dirty="0"/>
              <a:t>联邦学习，就是每个节点使用自己本地数据训练模型，然后上传模型。服务器聚合来自各个节点的模型，再分发到各节点进行下一轮训练。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这个时候，各个节点只有自己的数据，得到的只有时序信息。因为联邦学习的服务器只进行一个模型平均的过程，并没有建立各个节点之间的关系，也就无法捕捉数据的空间信息。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然后作者也提到，在联邦学习里面，也有一些方法比如多任务学习来弥补这一点。多任务学习是通过在模型中添加正则化方法来体现任务间的关系。</a:t>
            </a:r>
            <a:endParaRPr kumimoji="1" lang="en-US" altLang="zh-CN" dirty="0"/>
          </a:p>
          <a:p>
            <a:r>
              <a:rPr kumimoji="1" lang="zh-CN" altLang="en-US" dirty="0"/>
              <a:t>然后也有工作说明了这个多任务学习表达性是不如图神经网络的。所以作者还是结合了图，并且放到了联邦环境下去研究。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kumimoji="1" lang="zh-CN" altLang="en-US" dirty="0"/>
              <a:t>（因为这个模型他假设相连接的节点的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相同，所以只能挖掘节点的相似性）。</a:t>
            </a:r>
            <a:endParaRPr kumimoji="1" lang="en-US" altLang="zh-CN" dirty="0"/>
          </a:p>
          <a:p>
            <a:r>
              <a:rPr kumimoji="1" lang="zh-CN" altLang="en-US" dirty="0"/>
              <a:t>而且多任务学习他每个客户端都训练自己的模型，他没办法把训练好的模型推广到在训练阶段未知节点上。就是没有办法进行归纳学习。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31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作者提出了一个跨节点的联邦图神经网络，这幅图跟刚才不同的是这里（服务器端），除了每个节点本地训练一个</a:t>
            </a:r>
            <a:r>
              <a:rPr kumimoji="1" lang="en-US" altLang="zh-CN" dirty="0"/>
              <a:t>RNN</a:t>
            </a:r>
            <a:r>
              <a:rPr kumimoji="1" lang="zh-CN" altLang="en-US" dirty="0"/>
              <a:t>模型用来提取时序信息之外，服务器还训练一个图神经网络，用来提取各节点的空间相关信息。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然后怎么训练这个</a:t>
            </a:r>
            <a:r>
              <a:rPr kumimoji="1" lang="en-US" altLang="zh-CN" dirty="0"/>
              <a:t>GNN</a:t>
            </a:r>
            <a:r>
              <a:rPr kumimoji="1" lang="zh-CN" altLang="en-US" dirty="0"/>
              <a:t>呢，因为刚才说联邦学习他只上传模型啊，所以关键就在这：客户端除了上传本地模型来进行联邦学习之外，他还上传本地数据的一个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，这个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作为图神经网络的输入。</a:t>
            </a:r>
            <a:endParaRPr kumimoji="1" lang="en-US" altLang="zh-CN" dirty="0"/>
          </a:p>
          <a:p>
            <a:r>
              <a:rPr kumimoji="1" lang="zh-CN" altLang="en-US" dirty="0"/>
              <a:t>也就是说服务器端用这些本地数据生成的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来挖掘空间信息。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其实到这里，他整个模型的还是遵循我们前面说的框架，就是两部分模型，一个用来挖掘时序信息，一个用来挖掘空间信息。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但是放到联邦学习环境下，就出现了新的问题。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kumimoji="1" lang="zh-CN" altLang="en-US" dirty="0"/>
              <a:t>这里的 </a:t>
            </a:r>
            <a:r>
              <a:rPr kumimoji="1" lang="en-US" altLang="zh-CN" dirty="0"/>
              <a:t>embeddings</a:t>
            </a:r>
            <a:r>
              <a:rPr kumimoji="1" lang="zh-CN" altLang="en-US" dirty="0"/>
              <a:t> 具体形式以及整个训练过程 后面讲模型的时候会具体讲。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其实到这里，作者只是把时空数据挖掘问题，放到了联邦场景下，</a:t>
            </a:r>
            <a:endParaRPr kumimoji="1" lang="en-US" altLang="zh-CN" dirty="0"/>
          </a:p>
          <a:p>
            <a:r>
              <a:rPr kumimoji="1" lang="zh-CN" altLang="en-US" dirty="0"/>
              <a:t>因为现有的对于时空数据挖掘的的方法，也基本都是两个模块，作者的这个</a:t>
            </a:r>
            <a:r>
              <a:rPr kumimoji="1" lang="en-US" altLang="zh-CN" dirty="0"/>
              <a:t>CNFGNN </a:t>
            </a:r>
            <a:r>
              <a:rPr kumimoji="1" lang="zh-CN" altLang="en-US" dirty="0"/>
              <a:t>大体上也是这样的结构，客户端模型挖掘时序信息，服务器</a:t>
            </a:r>
            <a:r>
              <a:rPr kumimoji="1" lang="en-US" altLang="zh-CN" dirty="0"/>
              <a:t>GNN</a:t>
            </a:r>
            <a:r>
              <a:rPr kumimoji="1" lang="zh-CN" altLang="en-US" dirty="0"/>
              <a:t>挖掘空间信息。</a:t>
            </a:r>
            <a:endParaRPr kumimoji="1" lang="en-US" altLang="zh-CN" dirty="0"/>
          </a:p>
          <a:p>
            <a:r>
              <a:rPr kumimoji="1" lang="zh-CN" altLang="en-US" dirty="0"/>
              <a:t>只不过作者把这个放到了联邦背景下了。</a:t>
            </a:r>
            <a:endParaRPr kumimoji="1" lang="en-US" altLang="zh-CN" dirty="0"/>
          </a:p>
          <a:p>
            <a:r>
              <a:rPr kumimoji="1" lang="zh-CN" altLang="en-US" dirty="0"/>
              <a:t>当然，面对联邦场景，就会出现新的问题。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到目前为止的理论贡献其实并不大。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一页到底讲到什么程度。这个也算是作者提出的模型。但这个模型本身是没有什么非常大的创新的。就是现有的对于时空数据挖掘的的方法，也基本都是两个模块，一个用来挖掘时序信息，一个用来挖掘空间信息。作者的这个</a:t>
            </a:r>
            <a:r>
              <a:rPr kumimoji="1" lang="en-US" altLang="zh-CN" dirty="0"/>
              <a:t>CNFGNN </a:t>
            </a:r>
            <a:r>
              <a:rPr kumimoji="1" lang="zh-CN" altLang="en-US" dirty="0"/>
              <a:t>大体上也是这样的结构，客户端模型挖掘时序信息，服务器</a:t>
            </a:r>
            <a:r>
              <a:rPr kumimoji="1" lang="en-US" altLang="zh-CN" dirty="0"/>
              <a:t>GNN</a:t>
            </a:r>
            <a:r>
              <a:rPr kumimoji="1" lang="zh-CN" altLang="en-US" dirty="0"/>
              <a:t>挖掘空间信息。只不过作者把这个放到了联邦背景下，然后之前也没有人讨论过联邦场景下的时空数据挖掘而已。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43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第一个问题就是在 </a:t>
            </a:r>
            <a:r>
              <a:rPr kumimoji="1" lang="en-US" altLang="zh-CN" dirty="0"/>
              <a:t>FL </a:t>
            </a:r>
            <a:r>
              <a:rPr kumimoji="1" lang="zh-CN" altLang="en-US" dirty="0"/>
              <a:t>限制下 </a:t>
            </a:r>
            <a:r>
              <a:rPr kumimoji="1" lang="en-US" altLang="zh-CN" dirty="0"/>
              <a:t>GNN </a:t>
            </a:r>
            <a:r>
              <a:rPr kumimoji="1" lang="zh-CN" altLang="en-US" dirty="0"/>
              <a:t>无法训练。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数据和标签在节点端的。</a:t>
            </a:r>
            <a:r>
              <a:rPr kumimoji="1" lang="zh-CN" altLang="en-US" dirty="0"/>
              <a:t>客户端上传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到服务器，作为图网络的输入，这是前向传播的过程。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但是服务器</a:t>
            </a:r>
            <a:r>
              <a:rPr kumimoji="1" lang="zh-CN" altLang="en-US" sz="1200" dirty="0"/>
              <a:t>但</a:t>
            </a:r>
            <a:r>
              <a:rPr kumimoji="1" lang="zh-CN" altLang="en-US" sz="1200" dirty="0">
                <a:solidFill>
                  <a:srgbClr val="C00000"/>
                </a:solidFill>
              </a:rPr>
              <a:t>没有标签。所以服务器没办法计算误差来更新</a:t>
            </a:r>
            <a:r>
              <a:rPr kumimoji="1" lang="en-US" altLang="zh-CN" sz="1200" dirty="0">
                <a:solidFill>
                  <a:srgbClr val="C00000"/>
                </a:solidFill>
              </a:rPr>
              <a:t>GNN</a:t>
            </a:r>
            <a:r>
              <a:rPr kumimoji="1" lang="zh-CN" altLang="en-US" sz="1200" dirty="0">
                <a:solidFill>
                  <a:srgbClr val="C00000"/>
                </a:solidFill>
              </a:rPr>
              <a:t>。</a:t>
            </a:r>
            <a:endParaRPr kumimoji="1" lang="en-US" altLang="zh-CN" sz="1200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rgbClr val="C00000"/>
                </a:solidFill>
              </a:rPr>
              <a:t>其实这样就相当于 一整个模型的一部分在客户端，另一部分在服务器。模型被拆开了，所以作者使用了一个叫</a:t>
            </a:r>
            <a:r>
              <a:rPr kumimoji="1" lang="en-US" altLang="zh-CN" sz="1200" dirty="0">
                <a:solidFill>
                  <a:srgbClr val="FF0000"/>
                </a:solidFill>
              </a:rPr>
              <a:t>Split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Learning</a:t>
            </a:r>
            <a:r>
              <a:rPr kumimoji="1" lang="zh-CN" altLang="en-US" sz="1200" dirty="0">
                <a:solidFill>
                  <a:srgbClr val="FF0000"/>
                </a:solidFill>
              </a:rPr>
              <a:t>的方法来解决。</a:t>
            </a:r>
            <a:endParaRPr kumimoji="1" lang="en-US" altLang="zh-CN" sz="1200" dirty="0">
              <a:solidFill>
                <a:srgbClr val="C0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8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4C263487-D52B-448D-863D-67C476B3B095}"/>
              </a:ext>
            </a:extLst>
          </p:cNvPr>
          <p:cNvSpPr/>
          <p:nvPr userDrawn="1"/>
        </p:nvSpPr>
        <p:spPr>
          <a:xfrm>
            <a:off x="635982" y="2311535"/>
            <a:ext cx="7886700" cy="2234930"/>
          </a:xfrm>
          <a:prstGeom prst="rect">
            <a:avLst/>
          </a:prstGeom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3036282" y="64134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2022/3/18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9605FA9-7694-204E-8489-E57AE039A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71" t="17060" r="11170" b="24082"/>
          <a:stretch/>
        </p:blipFill>
        <p:spPr>
          <a:xfrm>
            <a:off x="3535248" y="838639"/>
            <a:ext cx="2088168" cy="77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162000" y="172128"/>
            <a:ext cx="882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047B5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9071" y="297017"/>
              <a:ext cx="196346" cy="282999"/>
              <a:chOff x="5083925" y="2066350"/>
              <a:chExt cx="28825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图片 3" descr="徽标&#10;&#10;描述已自动生成">
            <a:extLst>
              <a:ext uri="{FF2B5EF4-FFF2-40B4-BE49-F238E27FC236}">
                <a16:creationId xmlns:a16="http://schemas.microsoft.com/office/drawing/2014/main" id="{D6FEEE78-0333-6349-9611-9A57297EF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332" y="166574"/>
            <a:ext cx="586746" cy="58674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8F0DF8A-FEB1-9748-8940-EB70CC83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7" y="216410"/>
            <a:ext cx="7569202" cy="523220"/>
          </a:xfrm>
        </p:spPr>
        <p:txBody>
          <a:bodyPr/>
          <a:lstStyle>
            <a:lvl1pPr>
              <a:lnSpc>
                <a:spcPct val="100000"/>
              </a:lnSpc>
              <a:defRPr kumimoji="1" lang="zh-CN" altLang="en-US" sz="2800" b="1" kern="1200" spc="2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32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466" y="3866329"/>
            <a:ext cx="2390210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7430" y="3866329"/>
            <a:ext cx="2326247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455870" y="3167418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1793578" y="3708165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1793578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907430" y="469320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31435" y="1165514"/>
            <a:ext cx="2326247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95977" y="1165515"/>
            <a:ext cx="2326247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5189425" y="469320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5854460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6117" y="1164020"/>
            <a:ext cx="2328874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23465" y="4697007"/>
            <a:ext cx="14478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2406920" y="1481369"/>
            <a:ext cx="4325080" cy="3363240"/>
            <a:chOff x="2406920" y="1481369"/>
            <a:chExt cx="4325080" cy="336324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06920" y="4196609"/>
              <a:ext cx="4325080" cy="648000"/>
            </a:xfrm>
            <a:prstGeom prst="rect">
              <a:avLst/>
            </a:prstGeom>
            <a:solidFill>
              <a:srgbClr val="02409A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3026404" y="2415871"/>
              <a:ext cx="3091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欢迎指正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3423138"/>
              <a:ext cx="1800000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B5A49B-2EFC-4753-BAE9-83FACFB0599E}"/>
                </a:ext>
              </a:extLst>
            </p:cNvPr>
            <p:cNvSpPr txBox="1"/>
            <p:nvPr/>
          </p:nvSpPr>
          <p:spPr>
            <a:xfrm>
              <a:off x="2534575" y="4274536"/>
              <a:ext cx="4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endParaRPr lang="zh-CN" altLang="en-US" sz="2400" b="1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1BFEF24-EE90-A14E-8927-8889335C8502}"/>
              </a:ext>
            </a:extLst>
          </p:cNvPr>
          <p:cNvSpPr txBox="1"/>
          <p:nvPr userDrawn="1"/>
        </p:nvSpPr>
        <p:spPr>
          <a:xfrm>
            <a:off x="3026404" y="6451094"/>
            <a:ext cx="3091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Southeast University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60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162000" y="172128"/>
            <a:ext cx="882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2409A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9071" y="297017"/>
              <a:ext cx="196346" cy="282999"/>
              <a:chOff x="5083925" y="2066350"/>
              <a:chExt cx="28825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3B55EE9-DF14-4C41-8B43-AC8DC1E4FE11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" t="-1" r="68184" b="524"/>
            <a:stretch/>
          </p:blipFill>
          <p:spPr>
            <a:xfrm>
              <a:off x="8404974" y="202608"/>
              <a:ext cx="5328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63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2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6" r:id="rId3"/>
    <p:sldLayoutId id="2147483663" r:id="rId4"/>
    <p:sldLayoutId id="2147483667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25CC5B-58EC-4783-9D8A-09811130BAED}"/>
              </a:ext>
            </a:extLst>
          </p:cNvPr>
          <p:cNvSpPr txBox="1"/>
          <p:nvPr/>
        </p:nvSpPr>
        <p:spPr>
          <a:xfrm>
            <a:off x="3174701" y="5008823"/>
            <a:ext cx="279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4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吕丁阳</a:t>
            </a:r>
            <a:endParaRPr lang="en-US" altLang="zh-CN" spc="140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820DB6-931A-4971-864C-28754D6D6087}"/>
              </a:ext>
            </a:extLst>
          </p:cNvPr>
          <p:cNvSpPr txBox="1"/>
          <p:nvPr/>
        </p:nvSpPr>
        <p:spPr>
          <a:xfrm>
            <a:off x="919021" y="2533975"/>
            <a:ext cx="7305929" cy="101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2409A"/>
                </a:solidFill>
                <a:ea typeface="微软雅黑" panose="020B0503020204020204" pitchFamily="34" charset="-122"/>
              </a:rPr>
              <a:t>Cross-Node Federated Graph Neural Network for </a:t>
            </a:r>
          </a:p>
          <a:p>
            <a:pPr algn="ctr">
              <a:lnSpc>
                <a:spcPct val="130000"/>
              </a:lnSpc>
            </a:pPr>
            <a:r>
              <a:rPr lang="en-US" altLang="zh-CN" sz="2400" b="1" dirty="0" err="1">
                <a:solidFill>
                  <a:srgbClr val="02409A"/>
                </a:solidFill>
                <a:ea typeface="微软雅黑" panose="020B0503020204020204" pitchFamily="34" charset="-122"/>
              </a:rPr>
              <a:t>Spatio</a:t>
            </a:r>
            <a:r>
              <a:rPr lang="en-US" altLang="zh-CN" sz="2400" b="1" dirty="0">
                <a:solidFill>
                  <a:srgbClr val="02409A"/>
                </a:solidFill>
                <a:ea typeface="微软雅黑" panose="020B0503020204020204" pitchFamily="34" charset="-122"/>
              </a:rPr>
              <a:t>-Temporal Data Modeling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D0401-5B3A-41D0-A03D-752232A06E8D}"/>
              </a:ext>
            </a:extLst>
          </p:cNvPr>
          <p:cNvSpPr txBox="1"/>
          <p:nvPr/>
        </p:nvSpPr>
        <p:spPr>
          <a:xfrm>
            <a:off x="695972" y="3690164"/>
            <a:ext cx="7752031" cy="82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Meng, </a:t>
            </a:r>
            <a:r>
              <a:rPr lang="en-US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Chuizheng</a:t>
            </a: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, Sirisha </a:t>
            </a:r>
            <a:r>
              <a:rPr lang="en-US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Rambhatla</a:t>
            </a: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, et al. </a:t>
            </a:r>
          </a:p>
          <a:p>
            <a:pPr algn="ctr">
              <a:lnSpc>
                <a:spcPct val="130000"/>
              </a:lnSpc>
            </a:pPr>
            <a:r>
              <a:rPr lang="en-US" altLang="zh-CN" sz="2000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KDD ’21</a:t>
            </a:r>
          </a:p>
        </p:txBody>
      </p:sp>
    </p:spTree>
    <p:extLst>
      <p:ext uri="{BB962C8B-B14F-4D97-AF65-F5344CB8AC3E}">
        <p14:creationId xmlns:p14="http://schemas.microsoft.com/office/powerpoint/2010/main" val="127822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316045-6532-6541-9A8A-25F3D236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20D4A89-FEA1-B04F-99F4-92A18E10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挑战与动机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72BC03-647F-934A-8F6B-ED09AEADA5EC}"/>
              </a:ext>
            </a:extLst>
          </p:cNvPr>
          <p:cNvSpPr txBox="1"/>
          <p:nvPr/>
        </p:nvSpPr>
        <p:spPr>
          <a:xfrm>
            <a:off x="395417" y="900971"/>
            <a:ext cx="6563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挑战一：在 </a:t>
            </a:r>
            <a:r>
              <a:rPr kumimoji="1" lang="en-US" altLang="zh-CN" sz="2400" b="1" dirty="0"/>
              <a:t>FL</a:t>
            </a:r>
            <a:r>
              <a:rPr kumimoji="1" lang="zh-CN" altLang="en-US" sz="2400" b="1" dirty="0"/>
              <a:t> 限制下 </a:t>
            </a:r>
            <a:r>
              <a:rPr kumimoji="1" lang="en-US" altLang="zh-CN" sz="2400" b="1" dirty="0"/>
              <a:t>GNN</a:t>
            </a:r>
            <a:r>
              <a:rPr kumimoji="1" lang="zh-CN" altLang="en-US" sz="2400" b="1" dirty="0"/>
              <a:t> 无法进行集中式训练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B90D4F-5264-4E41-A8D0-5EDB4B117522}"/>
              </a:ext>
            </a:extLst>
          </p:cNvPr>
          <p:cNvSpPr txBox="1"/>
          <p:nvPr/>
        </p:nvSpPr>
        <p:spPr>
          <a:xfrm>
            <a:off x="395417" y="1526771"/>
            <a:ext cx="370884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数据和标签在节点端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服务器有节点 </a:t>
            </a:r>
            <a:r>
              <a:rPr kumimoji="1" lang="en-US" altLang="zh-CN" sz="2000" dirty="0"/>
              <a:t>embeddings</a:t>
            </a:r>
            <a:r>
              <a:rPr kumimoji="1" lang="zh-CN" altLang="en-US" sz="2000" dirty="0"/>
              <a:t>，但</a:t>
            </a:r>
            <a:r>
              <a:rPr kumimoji="1" lang="zh-CN" altLang="en-US" sz="2000" dirty="0">
                <a:solidFill>
                  <a:srgbClr val="C00000"/>
                </a:solidFill>
              </a:rPr>
              <a:t>没有标签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服务器无法使用</a:t>
            </a:r>
            <a:r>
              <a:rPr kumimoji="1" lang="zh-CN" altLang="en-US" sz="2000" dirty="0">
                <a:solidFill>
                  <a:srgbClr val="C00000"/>
                </a:solidFill>
              </a:rPr>
              <a:t>反向传播算法</a:t>
            </a:r>
            <a:r>
              <a:rPr kumimoji="1" lang="zh-CN" altLang="en-US" sz="2000" dirty="0"/>
              <a:t>更新 </a:t>
            </a:r>
            <a:r>
              <a:rPr kumimoji="1" lang="en-US" altLang="zh-CN" sz="2000" dirty="0"/>
              <a:t>GNN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688C89-51A5-7C4D-942C-EFD799E4A39B}"/>
              </a:ext>
            </a:extLst>
          </p:cNvPr>
          <p:cNvSpPr txBox="1"/>
          <p:nvPr/>
        </p:nvSpPr>
        <p:spPr>
          <a:xfrm>
            <a:off x="649705" y="4572000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使用 </a:t>
            </a:r>
            <a:r>
              <a:rPr kumimoji="1" lang="en-US" altLang="zh-CN" sz="2400" dirty="0">
                <a:solidFill>
                  <a:srgbClr val="FF0000"/>
                </a:solidFill>
              </a:rPr>
              <a:t>Split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Learning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451AA8-0B58-A94B-9D18-1729D50D5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76" y="1422752"/>
            <a:ext cx="4911052" cy="47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7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316045-6532-6541-9A8A-25F3D236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2329C30-400C-0743-BB43-E783A1E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挑战与动机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72BC03-647F-934A-8F6B-ED09AEADA5EC}"/>
              </a:ext>
            </a:extLst>
          </p:cNvPr>
          <p:cNvSpPr txBox="1"/>
          <p:nvPr/>
        </p:nvSpPr>
        <p:spPr>
          <a:xfrm>
            <a:off x="395417" y="900971"/>
            <a:ext cx="6563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挑战一：在 </a:t>
            </a:r>
            <a:r>
              <a:rPr kumimoji="1" lang="en-US" altLang="zh-CN" sz="2400" b="1" dirty="0"/>
              <a:t>FL</a:t>
            </a:r>
            <a:r>
              <a:rPr kumimoji="1" lang="zh-CN" altLang="en-US" sz="2400" b="1" dirty="0"/>
              <a:t> 限制下 </a:t>
            </a:r>
            <a:r>
              <a:rPr kumimoji="1" lang="en-US" altLang="zh-CN" sz="2400" b="1" dirty="0"/>
              <a:t>GNN</a:t>
            </a:r>
            <a:r>
              <a:rPr kumimoji="1" lang="zh-CN" altLang="en-US" sz="2400" b="1" dirty="0"/>
              <a:t> 无法进行集中式训练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688C89-51A5-7C4D-942C-EFD799E4A39B}"/>
              </a:ext>
            </a:extLst>
          </p:cNvPr>
          <p:cNvSpPr txBox="1"/>
          <p:nvPr/>
        </p:nvSpPr>
        <p:spPr>
          <a:xfrm>
            <a:off x="395417" y="135461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004BB9"/>
                </a:solidFill>
              </a:rPr>
              <a:t>Split</a:t>
            </a:r>
            <a:r>
              <a:rPr kumimoji="1" lang="zh-CN" altLang="en-US" sz="2400" dirty="0">
                <a:solidFill>
                  <a:srgbClr val="004BB9"/>
                </a:solidFill>
              </a:rPr>
              <a:t> </a:t>
            </a:r>
            <a:r>
              <a:rPr kumimoji="1" lang="en-US" altLang="zh-CN" sz="2400" dirty="0">
                <a:solidFill>
                  <a:srgbClr val="004BB9"/>
                </a:solidFill>
              </a:rPr>
              <a:t>Learning</a:t>
            </a:r>
            <a:endParaRPr kumimoji="1" lang="zh-CN" altLang="en-US" sz="2400" dirty="0">
              <a:solidFill>
                <a:srgbClr val="004BB9"/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9866AA8-9D73-1047-8D3F-3F582825E62E}"/>
              </a:ext>
            </a:extLst>
          </p:cNvPr>
          <p:cNvGrpSpPr/>
          <p:nvPr/>
        </p:nvGrpSpPr>
        <p:grpSpPr>
          <a:xfrm>
            <a:off x="2001014" y="2007885"/>
            <a:ext cx="5141972" cy="3949144"/>
            <a:chOff x="3265618" y="1408675"/>
            <a:chExt cx="5534596" cy="4250688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A47B6515-6340-B643-BA8D-7A7E0D3547AF}"/>
                </a:ext>
              </a:extLst>
            </p:cNvPr>
            <p:cNvSpPr/>
            <p:nvPr/>
          </p:nvSpPr>
          <p:spPr>
            <a:xfrm>
              <a:off x="3760158" y="1523977"/>
              <a:ext cx="1960180" cy="46166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Input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Data</a:t>
              </a:r>
              <a:endParaRPr kumimoji="1" lang="zh-CN" altLang="en-US" dirty="0"/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0AE928E8-66BE-7B42-8FCC-A491E9C0EA64}"/>
                </a:ext>
              </a:extLst>
            </p:cNvPr>
            <p:cNvSpPr/>
            <p:nvPr/>
          </p:nvSpPr>
          <p:spPr>
            <a:xfrm>
              <a:off x="3760158" y="2092243"/>
              <a:ext cx="1960180" cy="46166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ABA7E56A-17AD-8E4E-9D25-0C7EAF85957B}"/>
                </a:ext>
              </a:extLst>
            </p:cNvPr>
            <p:cNvSpPr/>
            <p:nvPr/>
          </p:nvSpPr>
          <p:spPr>
            <a:xfrm>
              <a:off x="3760158" y="2665780"/>
              <a:ext cx="1960180" cy="46166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F0938D7B-EBC2-2342-9309-380792DBDB1B}"/>
                </a:ext>
              </a:extLst>
            </p:cNvPr>
            <p:cNvSpPr/>
            <p:nvPr/>
          </p:nvSpPr>
          <p:spPr>
            <a:xfrm>
              <a:off x="3760158" y="3511495"/>
              <a:ext cx="1960180" cy="46166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32249D1D-82C2-924D-AF3D-A7EE366108C6}"/>
                </a:ext>
              </a:extLst>
            </p:cNvPr>
            <p:cNvSpPr/>
            <p:nvPr/>
          </p:nvSpPr>
          <p:spPr>
            <a:xfrm>
              <a:off x="3992740" y="4131364"/>
              <a:ext cx="1495014" cy="46166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BB1C58B5-9B20-784B-A891-DA6673F9CFF4}"/>
                </a:ext>
              </a:extLst>
            </p:cNvPr>
            <p:cNvSpPr/>
            <p:nvPr/>
          </p:nvSpPr>
          <p:spPr>
            <a:xfrm>
              <a:off x="4287029" y="4751233"/>
              <a:ext cx="906435" cy="46166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AC9B9D0F-7465-0445-BF18-6BE696D4D60E}"/>
                </a:ext>
              </a:extLst>
            </p:cNvPr>
            <p:cNvSpPr/>
            <p:nvPr/>
          </p:nvSpPr>
          <p:spPr>
            <a:xfrm>
              <a:off x="6605489" y="2665780"/>
              <a:ext cx="1687086" cy="46166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597E3701-F3EE-D343-A68A-6210B8768D38}"/>
                </a:ext>
              </a:extLst>
            </p:cNvPr>
            <p:cNvSpPr/>
            <p:nvPr/>
          </p:nvSpPr>
          <p:spPr>
            <a:xfrm>
              <a:off x="6605489" y="3511495"/>
              <a:ext cx="1687086" cy="46166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8BC7214E-0C67-FE45-A2BE-7ED6B5DB78E3}"/>
                </a:ext>
              </a:extLst>
            </p:cNvPr>
            <p:cNvSpPr/>
            <p:nvPr/>
          </p:nvSpPr>
          <p:spPr>
            <a:xfrm>
              <a:off x="6995814" y="2092243"/>
              <a:ext cx="906435" cy="4616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Label</a:t>
              </a:r>
              <a:endParaRPr kumimoji="1"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1B297F3-E1A8-D143-85FB-9050547FA0EA}"/>
                </a:ext>
              </a:extLst>
            </p:cNvPr>
            <p:cNvSpPr/>
            <p:nvPr/>
          </p:nvSpPr>
          <p:spPr>
            <a:xfrm>
              <a:off x="3265618" y="1408675"/>
              <a:ext cx="5510520" cy="1832095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452D28F-6538-2948-A1C4-2A97607F8494}"/>
                </a:ext>
              </a:extLst>
            </p:cNvPr>
            <p:cNvSpPr/>
            <p:nvPr/>
          </p:nvSpPr>
          <p:spPr>
            <a:xfrm>
              <a:off x="3265618" y="3398433"/>
              <a:ext cx="5510520" cy="2260930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" name="肘形连接符 24">
              <a:extLst>
                <a:ext uri="{FF2B5EF4-FFF2-40B4-BE49-F238E27FC236}">
                  <a16:creationId xmlns:a16="http://schemas.microsoft.com/office/drawing/2014/main" id="{1EE23135-8F9F-C042-9DE7-8ED7742C6A34}"/>
                </a:ext>
              </a:extLst>
            </p:cNvPr>
            <p:cNvCxnSpPr>
              <a:cxnSpLocks/>
              <a:stCxn id="14" idx="2"/>
              <a:endCxn id="17" idx="2"/>
            </p:cNvCxnSpPr>
            <p:nvPr/>
          </p:nvCxnSpPr>
          <p:spPr>
            <a:xfrm rot="5400000" flipH="1" flipV="1">
              <a:off x="5474770" y="3238637"/>
              <a:ext cx="1239738" cy="2708785"/>
            </a:xfrm>
            <a:prstGeom prst="bentConnector3">
              <a:avLst>
                <a:gd name="adj1" fmla="val -27765"/>
              </a:avLst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B11A9767-322A-064C-BFA0-0B28D9131CDC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740248" y="3127446"/>
              <a:ext cx="0" cy="384049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29D162F8-DFA6-CA4B-86A4-89A086FD85F8}"/>
                </a:ext>
              </a:extLst>
            </p:cNvPr>
            <p:cNvCxnSpPr>
              <a:cxnSpLocks/>
              <a:stCxn id="17" idx="0"/>
              <a:endCxn id="16" idx="2"/>
            </p:cNvCxnSpPr>
            <p:nvPr/>
          </p:nvCxnSpPr>
          <p:spPr>
            <a:xfrm flipV="1">
              <a:off x="7449032" y="3127446"/>
              <a:ext cx="0" cy="384049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16D3167-BEF7-4F4F-8B57-EE4BB1A29F1F}"/>
                </a:ext>
              </a:extLst>
            </p:cNvPr>
            <p:cNvSpPr txBox="1"/>
            <p:nvPr/>
          </p:nvSpPr>
          <p:spPr>
            <a:xfrm>
              <a:off x="7964619" y="1494835"/>
              <a:ext cx="799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Client</a:t>
              </a:r>
              <a:endParaRPr kumimoji="1" lang="zh-CN" altLang="en-US" sz="2000" b="1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10581A7-03E1-CF4F-A534-C23ABF1748E6}"/>
                </a:ext>
              </a:extLst>
            </p:cNvPr>
            <p:cNvSpPr txBox="1"/>
            <p:nvPr/>
          </p:nvSpPr>
          <p:spPr>
            <a:xfrm>
              <a:off x="7929591" y="5150832"/>
              <a:ext cx="870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Server</a:t>
              </a:r>
            </a:p>
          </p:txBody>
        </p:sp>
      </p:grpSp>
      <p:sp>
        <p:nvSpPr>
          <p:cNvPr id="38" name="页脚占位符 2">
            <a:extLst>
              <a:ext uri="{FF2B5EF4-FFF2-40B4-BE49-F238E27FC236}">
                <a16:creationId xmlns:a16="http://schemas.microsoft.com/office/drawing/2014/main" id="{CFF1D6CA-BD48-2241-9598-5A1CFD6AF56B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603640" cy="41580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[1]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Vepakomma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Praneeth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et al. </a:t>
            </a:r>
            <a:r>
              <a:rPr lang="en-US" altLang="zh-CN" b="1" i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Split learning for health: Distributed deep learning without sharing raw patient data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. 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arXiv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(2018).</a:t>
            </a:r>
          </a:p>
        </p:txBody>
      </p:sp>
    </p:spTree>
    <p:extLst>
      <p:ext uri="{BB962C8B-B14F-4D97-AF65-F5344CB8AC3E}">
        <p14:creationId xmlns:p14="http://schemas.microsoft.com/office/powerpoint/2010/main" val="152546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316045-6532-6541-9A8A-25F3D236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F543901-28A4-6C45-A894-5C580814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挑战与动机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72BC03-647F-934A-8F6B-ED09AEADA5EC}"/>
              </a:ext>
            </a:extLst>
          </p:cNvPr>
          <p:cNvSpPr txBox="1"/>
          <p:nvPr/>
        </p:nvSpPr>
        <p:spPr>
          <a:xfrm>
            <a:off x="395417" y="900971"/>
            <a:ext cx="4909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挑战二：</a:t>
            </a:r>
            <a:r>
              <a:rPr kumimoji="1" lang="en-US" altLang="zh-CN" sz="2400" b="1" dirty="0"/>
              <a:t>Split Learning</a:t>
            </a:r>
            <a:r>
              <a:rPr kumimoji="1" lang="zh-CN" altLang="en-US" sz="2400" b="1" dirty="0"/>
              <a:t> 通信代价高</a:t>
            </a:r>
            <a:endParaRPr kumimoji="1" lang="en-US" altLang="zh-CN" sz="2400" b="1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F7B132B-6129-BE4C-80CD-325FCEDD7F77}"/>
              </a:ext>
            </a:extLst>
          </p:cNvPr>
          <p:cNvGrpSpPr/>
          <p:nvPr/>
        </p:nvGrpSpPr>
        <p:grpSpPr>
          <a:xfrm>
            <a:off x="3462491" y="1828131"/>
            <a:ext cx="5141972" cy="3949144"/>
            <a:chOff x="2001014" y="2007885"/>
            <a:chExt cx="5141972" cy="394914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0EE502E-5DF7-0A47-BAE0-B16E0FEC8426}"/>
                </a:ext>
              </a:extLst>
            </p:cNvPr>
            <p:cNvGrpSpPr/>
            <p:nvPr/>
          </p:nvGrpSpPr>
          <p:grpSpPr>
            <a:xfrm>
              <a:off x="2001014" y="2007885"/>
              <a:ext cx="5141972" cy="3949144"/>
              <a:chOff x="3265618" y="1408675"/>
              <a:chExt cx="5534596" cy="4250688"/>
            </a:xfrm>
          </p:grpSpPr>
          <p:sp>
            <p:nvSpPr>
              <p:cNvPr id="23" name="圆角矩形 22">
                <a:extLst>
                  <a:ext uri="{FF2B5EF4-FFF2-40B4-BE49-F238E27FC236}">
                    <a16:creationId xmlns:a16="http://schemas.microsoft.com/office/drawing/2014/main" id="{B4E248B8-90DF-9445-B4BF-3E83D38E444B}"/>
                  </a:ext>
                </a:extLst>
              </p:cNvPr>
              <p:cNvSpPr/>
              <p:nvPr/>
            </p:nvSpPr>
            <p:spPr>
              <a:xfrm>
                <a:off x="3760158" y="1523977"/>
                <a:ext cx="1960180" cy="4616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Input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Data</a:t>
                </a:r>
                <a:endParaRPr kumimoji="1" lang="zh-CN" altLang="en-US" dirty="0"/>
              </a:p>
            </p:txBody>
          </p: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E9953375-9762-0A4A-B55E-DEA0119EBF86}"/>
                  </a:ext>
                </a:extLst>
              </p:cNvPr>
              <p:cNvSpPr/>
              <p:nvPr/>
            </p:nvSpPr>
            <p:spPr>
              <a:xfrm>
                <a:off x="3760158" y="2092243"/>
                <a:ext cx="1960180" cy="46166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870F834E-0B70-5447-B95B-D9AEA2EAC585}"/>
                  </a:ext>
                </a:extLst>
              </p:cNvPr>
              <p:cNvSpPr/>
              <p:nvPr/>
            </p:nvSpPr>
            <p:spPr>
              <a:xfrm>
                <a:off x="3760158" y="2665780"/>
                <a:ext cx="1960180" cy="46166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6" name="圆角矩形 25">
                <a:extLst>
                  <a:ext uri="{FF2B5EF4-FFF2-40B4-BE49-F238E27FC236}">
                    <a16:creationId xmlns:a16="http://schemas.microsoft.com/office/drawing/2014/main" id="{5DF8F18C-F9BE-3E43-9730-734A9A93096D}"/>
                  </a:ext>
                </a:extLst>
              </p:cNvPr>
              <p:cNvSpPr/>
              <p:nvPr/>
            </p:nvSpPr>
            <p:spPr>
              <a:xfrm>
                <a:off x="3760158" y="3511495"/>
                <a:ext cx="1960180" cy="46166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7" name="圆角矩形 26">
                <a:extLst>
                  <a:ext uri="{FF2B5EF4-FFF2-40B4-BE49-F238E27FC236}">
                    <a16:creationId xmlns:a16="http://schemas.microsoft.com/office/drawing/2014/main" id="{7B4ABA1B-F346-184D-86FD-83960EF63458}"/>
                  </a:ext>
                </a:extLst>
              </p:cNvPr>
              <p:cNvSpPr/>
              <p:nvPr/>
            </p:nvSpPr>
            <p:spPr>
              <a:xfrm>
                <a:off x="3992740" y="4131364"/>
                <a:ext cx="1495014" cy="46166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83779621-30B6-E64C-A195-3D95B6E25231}"/>
                  </a:ext>
                </a:extLst>
              </p:cNvPr>
              <p:cNvSpPr/>
              <p:nvPr/>
            </p:nvSpPr>
            <p:spPr>
              <a:xfrm>
                <a:off x="4287029" y="4751233"/>
                <a:ext cx="906435" cy="46166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00DC69CC-6CCF-D84C-874F-3EF81F03E237}"/>
                  </a:ext>
                </a:extLst>
              </p:cNvPr>
              <p:cNvSpPr/>
              <p:nvPr/>
            </p:nvSpPr>
            <p:spPr>
              <a:xfrm>
                <a:off x="6605489" y="2665780"/>
                <a:ext cx="1687086" cy="46166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32FB4696-5199-2448-82A5-94329A7A0B88}"/>
                  </a:ext>
                </a:extLst>
              </p:cNvPr>
              <p:cNvSpPr/>
              <p:nvPr/>
            </p:nvSpPr>
            <p:spPr>
              <a:xfrm>
                <a:off x="6605489" y="3511495"/>
                <a:ext cx="1687086" cy="46166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1" name="圆角矩形 30">
                <a:extLst>
                  <a:ext uri="{FF2B5EF4-FFF2-40B4-BE49-F238E27FC236}">
                    <a16:creationId xmlns:a16="http://schemas.microsoft.com/office/drawing/2014/main" id="{D7AEEC11-34B0-3C41-B052-EF2AC0230E14}"/>
                  </a:ext>
                </a:extLst>
              </p:cNvPr>
              <p:cNvSpPr/>
              <p:nvPr/>
            </p:nvSpPr>
            <p:spPr>
              <a:xfrm>
                <a:off x="6995814" y="2092243"/>
                <a:ext cx="906435" cy="46166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Label</a:t>
                </a:r>
                <a:endParaRPr kumimoji="1"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D95F41D-0E77-674F-9536-EEAD49749427}"/>
                  </a:ext>
                </a:extLst>
              </p:cNvPr>
              <p:cNvSpPr/>
              <p:nvPr/>
            </p:nvSpPr>
            <p:spPr>
              <a:xfrm>
                <a:off x="3265618" y="1408675"/>
                <a:ext cx="5510520" cy="1832095"/>
              </a:xfrm>
              <a:prstGeom prst="rect">
                <a:avLst/>
              </a:prstGeom>
              <a:noFill/>
              <a:ln w="158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E79B15E-32C6-C041-BEC2-0129A1102888}"/>
                  </a:ext>
                </a:extLst>
              </p:cNvPr>
              <p:cNvSpPr/>
              <p:nvPr/>
            </p:nvSpPr>
            <p:spPr>
              <a:xfrm>
                <a:off x="3265618" y="3398433"/>
                <a:ext cx="5510520" cy="2260930"/>
              </a:xfrm>
              <a:prstGeom prst="rect">
                <a:avLst/>
              </a:prstGeom>
              <a:noFill/>
              <a:ln w="158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4" name="肘形连接符 33">
                <a:extLst>
                  <a:ext uri="{FF2B5EF4-FFF2-40B4-BE49-F238E27FC236}">
                    <a16:creationId xmlns:a16="http://schemas.microsoft.com/office/drawing/2014/main" id="{219B58B8-73E3-5A45-A77D-4F7D27AF1CAF}"/>
                  </a:ext>
                </a:extLst>
              </p:cNvPr>
              <p:cNvCxnSpPr>
                <a:cxnSpLocks/>
                <a:stCxn id="28" idx="2"/>
                <a:endCxn id="30" idx="2"/>
              </p:cNvCxnSpPr>
              <p:nvPr/>
            </p:nvCxnSpPr>
            <p:spPr>
              <a:xfrm rot="5400000" flipH="1" flipV="1">
                <a:off x="5474770" y="3238637"/>
                <a:ext cx="1239738" cy="2708785"/>
              </a:xfrm>
              <a:prstGeom prst="bentConnector3">
                <a:avLst>
                  <a:gd name="adj1" fmla="val -27765"/>
                </a:avLst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7ACD11E7-1730-954F-B688-CF3CA9B50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4708" y="3127446"/>
                <a:ext cx="0" cy="384049"/>
              </a:xfrm>
              <a:prstGeom prst="straightConnector1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9CA9B6E2-F89C-9E48-B114-8A15E7704E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3019" y="3127445"/>
                <a:ext cx="0" cy="384049"/>
              </a:xfrm>
              <a:prstGeom prst="straightConnector1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69862D2-09B4-5C4A-B678-53DCE7B7E06E}"/>
                  </a:ext>
                </a:extLst>
              </p:cNvPr>
              <p:cNvSpPr txBox="1"/>
              <p:nvPr/>
            </p:nvSpPr>
            <p:spPr>
              <a:xfrm>
                <a:off x="7964619" y="1494835"/>
                <a:ext cx="799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b="1" dirty="0"/>
                  <a:t>Client</a:t>
                </a:r>
                <a:endParaRPr kumimoji="1" lang="zh-CN" altLang="en-US" sz="2000" b="1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11C14F3-37EA-E745-98FD-F40AF9B55A5B}"/>
                  </a:ext>
                </a:extLst>
              </p:cNvPr>
              <p:cNvSpPr txBox="1"/>
              <p:nvPr/>
            </p:nvSpPr>
            <p:spPr>
              <a:xfrm>
                <a:off x="7929591" y="5150832"/>
                <a:ext cx="870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b="1" dirty="0"/>
                  <a:t>Server</a:t>
                </a:r>
              </a:p>
            </p:txBody>
          </p:sp>
        </p:grp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CF8323B1-A5BE-5645-815B-C0B20E618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88" y="3604726"/>
              <a:ext cx="0" cy="356805"/>
            </a:xfrm>
            <a:prstGeom prst="straightConnector1">
              <a:avLst/>
            </a:prstGeom>
            <a:ln w="2222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FB7060DC-9B1E-D843-9F84-5D09E49D39C2}"/>
                </a:ext>
              </a:extLst>
            </p:cNvPr>
            <p:cNvCxnSpPr>
              <a:cxnSpLocks/>
            </p:cNvCxnSpPr>
            <p:nvPr/>
          </p:nvCxnSpPr>
          <p:spPr>
            <a:xfrm>
              <a:off x="6125958" y="3604725"/>
              <a:ext cx="0" cy="356805"/>
            </a:xfrm>
            <a:prstGeom prst="straightConnector1">
              <a:avLst/>
            </a:prstGeom>
            <a:ln w="2222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661A2BA-EEC0-3F4E-8AD0-7E16E5089EA5}"/>
              </a:ext>
            </a:extLst>
          </p:cNvPr>
          <p:cNvCxnSpPr>
            <a:cxnSpLocks/>
          </p:cNvCxnSpPr>
          <p:nvPr/>
        </p:nvCxnSpPr>
        <p:spPr>
          <a:xfrm>
            <a:off x="820615" y="3291139"/>
            <a:ext cx="1906954" cy="0"/>
          </a:xfrm>
          <a:prstGeom prst="straightConnector1">
            <a:avLst/>
          </a:prstGeom>
          <a:ln w="2222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949AB3F-BF93-3A4C-91D6-3F477525CD75}"/>
              </a:ext>
            </a:extLst>
          </p:cNvPr>
          <p:cNvCxnSpPr>
            <a:cxnSpLocks/>
          </p:cNvCxnSpPr>
          <p:nvPr/>
        </p:nvCxnSpPr>
        <p:spPr>
          <a:xfrm flipH="1" flipV="1">
            <a:off x="820615" y="3597390"/>
            <a:ext cx="1906954" cy="5983"/>
          </a:xfrm>
          <a:prstGeom prst="straightConnector1">
            <a:avLst/>
          </a:prstGeom>
          <a:ln w="2222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69E5E4B8-4617-DB47-BD81-55A4420F28D3}"/>
              </a:ext>
            </a:extLst>
          </p:cNvPr>
          <p:cNvSpPr/>
          <p:nvPr/>
        </p:nvSpPr>
        <p:spPr>
          <a:xfrm>
            <a:off x="714917" y="2892122"/>
            <a:ext cx="2795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LinLibertineT"/>
              </a:rPr>
              <a:t>forward propagation </a:t>
            </a:r>
            <a:endParaRPr lang="en-US" altLang="zh-CN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80DE291-A042-794A-8889-CC46A5521377}"/>
              </a:ext>
            </a:extLst>
          </p:cNvPr>
          <p:cNvSpPr/>
          <p:nvPr/>
        </p:nvSpPr>
        <p:spPr>
          <a:xfrm>
            <a:off x="714917" y="3575793"/>
            <a:ext cx="2276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LinLibertineT"/>
              </a:rPr>
              <a:t>backward propagation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890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38EA52-98D6-384C-9EC0-8E19AB1F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60AE6158-6FD1-8243-AC76-BF4AE67B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DD507CF-C34E-8B4B-B77B-AC7A60968E39}"/>
              </a:ext>
            </a:extLst>
          </p:cNvPr>
          <p:cNvGrpSpPr/>
          <p:nvPr/>
        </p:nvGrpSpPr>
        <p:grpSpPr>
          <a:xfrm>
            <a:off x="2192464" y="2312043"/>
            <a:ext cx="5772155" cy="2233913"/>
            <a:chOff x="1549246" y="2331574"/>
            <a:chExt cx="5772155" cy="223391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0654ED3-64D4-7E42-95B7-58F8ADF8D68D}"/>
                </a:ext>
              </a:extLst>
            </p:cNvPr>
            <p:cNvGrpSpPr/>
            <p:nvPr/>
          </p:nvGrpSpPr>
          <p:grpSpPr>
            <a:xfrm>
              <a:off x="1549246" y="3167389"/>
              <a:ext cx="2323652" cy="523220"/>
              <a:chOff x="1104898" y="1549242"/>
              <a:chExt cx="2323652" cy="52322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514F7B4-3558-9643-AD16-5191128406B7}"/>
                  </a:ext>
                </a:extLst>
              </p:cNvPr>
              <p:cNvSpPr txBox="1"/>
              <p:nvPr/>
            </p:nvSpPr>
            <p:spPr>
              <a:xfrm>
                <a:off x="1463657" y="1549242"/>
                <a:ext cx="1964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方法建模</a:t>
                </a:r>
              </a:p>
            </p:txBody>
          </p:sp>
          <p:grpSp>
            <p:nvGrpSpPr>
              <p:cNvPr id="11" name="Google Shape;1483;p78">
                <a:extLst>
                  <a:ext uri="{FF2B5EF4-FFF2-40B4-BE49-F238E27FC236}">
                    <a16:creationId xmlns:a16="http://schemas.microsoft.com/office/drawing/2014/main" id="{B08E03C9-7CEB-2649-9DE7-96FC2EC814A0}"/>
                  </a:ext>
                </a:extLst>
              </p:cNvPr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12" name="Google Shape;1484;p78">
                  <a:extLst>
                    <a:ext uri="{FF2B5EF4-FFF2-40B4-BE49-F238E27FC236}">
                      <a16:creationId xmlns:a16="http://schemas.microsoft.com/office/drawing/2014/main" id="{E0D5D05E-E7D0-1745-8C90-06FED68E329A}"/>
                    </a:ext>
                  </a:extLst>
                </p:cNvPr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485;p78">
                  <a:extLst>
                    <a:ext uri="{FF2B5EF4-FFF2-40B4-BE49-F238E27FC236}">
                      <a16:creationId xmlns:a16="http://schemas.microsoft.com/office/drawing/2014/main" id="{3F96B242-7645-B54A-9082-0297097D5A4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305257D-853F-F443-806F-E74B4F2347E4}"/>
                </a:ext>
              </a:extLst>
            </p:cNvPr>
            <p:cNvSpPr txBox="1"/>
            <p:nvPr/>
          </p:nvSpPr>
          <p:spPr>
            <a:xfrm>
              <a:off x="4426209" y="4103822"/>
              <a:ext cx="2895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4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29988D-0B04-2C4F-95FC-2D4C235B9CA5}"/>
                </a:ext>
              </a:extLst>
            </p:cNvPr>
            <p:cNvSpPr txBox="1"/>
            <p:nvPr/>
          </p:nvSpPr>
          <p:spPr>
            <a:xfrm>
              <a:off x="4426209" y="3217697"/>
              <a:ext cx="227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模型设计思路</a:t>
              </a:r>
              <a:endPara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4FC2C56-CC2D-274A-B03B-241877AC8B88}"/>
                </a:ext>
              </a:extLst>
            </p:cNvPr>
            <p:cNvSpPr txBox="1"/>
            <p:nvPr/>
          </p:nvSpPr>
          <p:spPr>
            <a:xfrm>
              <a:off x="4426210" y="2361234"/>
              <a:ext cx="236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cxnSp>
          <p:nvCxnSpPr>
            <p:cNvPr id="9" name="直接连接符 4">
              <a:extLst>
                <a:ext uri="{FF2B5EF4-FFF2-40B4-BE49-F238E27FC236}">
                  <a16:creationId xmlns:a16="http://schemas.microsoft.com/office/drawing/2014/main" id="{55939B46-362E-C343-8670-268A39248AF2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085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B996E6-6853-6043-8EAE-9DC64D6A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FDB00F8-D330-E240-AF11-9C0A50BD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问题建模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3819BF-C5D4-664D-A6A2-613FFE05A8D6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图的构造</a:t>
            </a:r>
            <a:endParaRPr kumimoji="1" lang="en-US" altLang="zh-CN" sz="2400" b="1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74CB284-82CB-7C4D-B149-3FF880DB6B35}"/>
              </a:ext>
            </a:extLst>
          </p:cNvPr>
          <p:cNvGrpSpPr/>
          <p:nvPr/>
        </p:nvGrpSpPr>
        <p:grpSpPr>
          <a:xfrm>
            <a:off x="775137" y="1523977"/>
            <a:ext cx="2128659" cy="369332"/>
            <a:chOff x="775137" y="1523977"/>
            <a:chExt cx="2128659" cy="3693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3EE402D-D8E3-2C41-A28F-98466F23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7" y="1599872"/>
              <a:ext cx="265247" cy="23609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F909FB3-6B4D-DF4B-AB5E-77FD72BA77DE}"/>
                </a:ext>
              </a:extLst>
            </p:cNvPr>
            <p:cNvSpPr txBox="1"/>
            <p:nvPr/>
          </p:nvSpPr>
          <p:spPr>
            <a:xfrm>
              <a:off x="1103303" y="152397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传感器节点集合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D12D6ED-D783-104A-9890-2EB5B8B37342}"/>
              </a:ext>
            </a:extLst>
          </p:cNvPr>
          <p:cNvGrpSpPr/>
          <p:nvPr/>
        </p:nvGrpSpPr>
        <p:grpSpPr>
          <a:xfrm>
            <a:off x="822763" y="1943754"/>
            <a:ext cx="1151014" cy="369332"/>
            <a:chOff x="822763" y="1943754"/>
            <a:chExt cx="1151014" cy="3693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E076FDE-D2D6-4748-9F9A-2E949651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63" y="2007589"/>
              <a:ext cx="201883" cy="2361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E7AA7AB-26CB-C44B-9210-533FD50C8BB8}"/>
                </a:ext>
              </a:extLst>
            </p:cNvPr>
            <p:cNvSpPr txBox="1"/>
            <p:nvPr/>
          </p:nvSpPr>
          <p:spPr>
            <a:xfrm>
              <a:off x="1096614" y="194375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边集合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54A90FB-1B33-C64B-98E9-A606B482C16E}"/>
              </a:ext>
            </a:extLst>
          </p:cNvPr>
          <p:cNvGrpSpPr/>
          <p:nvPr/>
        </p:nvGrpSpPr>
        <p:grpSpPr>
          <a:xfrm>
            <a:off x="822763" y="2318704"/>
            <a:ext cx="5917879" cy="447368"/>
            <a:chOff x="822763" y="2318704"/>
            <a:chExt cx="5917879" cy="44736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0A9CEEF-4116-9A44-9A45-E84D468983B3}"/>
                </a:ext>
              </a:extLst>
            </p:cNvPr>
            <p:cNvGrpSpPr/>
            <p:nvPr/>
          </p:nvGrpSpPr>
          <p:grpSpPr>
            <a:xfrm>
              <a:off x="822763" y="2415307"/>
              <a:ext cx="3086694" cy="350765"/>
              <a:chOff x="775137" y="2416691"/>
              <a:chExt cx="3086694" cy="350765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8553701-CB4B-7C45-BB91-978845E94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137" y="2458977"/>
                <a:ext cx="1069037" cy="306112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A4BFA288-3ED1-AD4D-BF2D-BFE8BB360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3777" y="2458977"/>
                <a:ext cx="1028262" cy="308479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25F32BB3-8962-4149-AE70-6F1269949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86" b="3257"/>
              <a:stretch/>
            </p:blipFill>
            <p:spPr>
              <a:xfrm>
                <a:off x="3002039" y="2416691"/>
                <a:ext cx="859792" cy="306112"/>
              </a:xfrm>
              <a:prstGeom prst="rect">
                <a:avLst/>
              </a:prstGeom>
            </p:spPr>
          </p:pic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AC3C18E-24C7-CC4B-B045-C6712C331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252" y="2318704"/>
              <a:ext cx="2430390" cy="445001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BCDF827-1EF4-9147-BA3E-70C1B6C0C799}"/>
              </a:ext>
            </a:extLst>
          </p:cNvPr>
          <p:cNvSpPr txBox="1"/>
          <p:nvPr/>
        </p:nvSpPr>
        <p:spPr>
          <a:xfrm>
            <a:off x="396333" y="3007070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问题描述：分散在节点间的时空数据预测</a:t>
            </a:r>
            <a:endParaRPr kumimoji="1"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0DFC2A0-FB15-314E-BF58-1F8ECB463C02}"/>
              </a:ext>
            </a:extLst>
          </p:cNvPr>
          <p:cNvGrpSpPr/>
          <p:nvPr/>
        </p:nvGrpSpPr>
        <p:grpSpPr>
          <a:xfrm>
            <a:off x="766311" y="3518791"/>
            <a:ext cx="2177033" cy="369332"/>
            <a:chOff x="766311" y="3518791"/>
            <a:chExt cx="2177033" cy="369332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EA1EAF7-89F9-DB4F-96DC-89694623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61003" y="3561879"/>
              <a:ext cx="1082341" cy="27991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3531C05-461F-624F-B362-C0949A8E0FB7}"/>
                </a:ext>
              </a:extLst>
            </p:cNvPr>
            <p:cNvSpPr txBox="1"/>
            <p:nvPr/>
          </p:nvSpPr>
          <p:spPr>
            <a:xfrm>
              <a:off x="766311" y="351879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输入：图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F37AD70-1333-0543-81B2-592B040A01BD}"/>
              </a:ext>
            </a:extLst>
          </p:cNvPr>
          <p:cNvGrpSpPr/>
          <p:nvPr/>
        </p:nvGrpSpPr>
        <p:grpSpPr>
          <a:xfrm>
            <a:off x="775137" y="4350817"/>
            <a:ext cx="2458492" cy="369332"/>
            <a:chOff x="775137" y="4350817"/>
            <a:chExt cx="2458492" cy="36933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5A31D62-5B5E-7E44-9D11-D0BAC3AD7287}"/>
                </a:ext>
              </a:extLst>
            </p:cNvPr>
            <p:cNvSpPr txBox="1"/>
            <p:nvPr/>
          </p:nvSpPr>
          <p:spPr>
            <a:xfrm>
              <a:off x="775137" y="435081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输出：标签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B7CA449-15BE-784B-B611-3E995B4ED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13965" y="4418787"/>
              <a:ext cx="1119664" cy="279916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7E121D1-ECDA-E240-9057-CEEE2126258C}"/>
              </a:ext>
            </a:extLst>
          </p:cNvPr>
          <p:cNvGrpSpPr/>
          <p:nvPr/>
        </p:nvGrpSpPr>
        <p:grpSpPr>
          <a:xfrm>
            <a:off x="1451176" y="3934804"/>
            <a:ext cx="1835974" cy="369332"/>
            <a:chOff x="1451176" y="3934804"/>
            <a:chExt cx="1835974" cy="36933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A2607C8-DEFF-754B-A1DF-BCDEFA078E6E}"/>
                </a:ext>
              </a:extLst>
            </p:cNvPr>
            <p:cNvSpPr txBox="1"/>
            <p:nvPr/>
          </p:nvSpPr>
          <p:spPr>
            <a:xfrm>
              <a:off x="1451176" y="393480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特征</a:t>
              </a: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179F0DF-624D-A44E-8FCB-33D643C74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97507" y="3998919"/>
              <a:ext cx="1189643" cy="27991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A0A9059-7AF2-F443-81EA-A8511CBA07F8}"/>
              </a:ext>
            </a:extLst>
          </p:cNvPr>
          <p:cNvGrpSpPr/>
          <p:nvPr/>
        </p:nvGrpSpPr>
        <p:grpSpPr>
          <a:xfrm>
            <a:off x="775168" y="4803749"/>
            <a:ext cx="7653954" cy="1294585"/>
            <a:chOff x="775168" y="4803749"/>
            <a:chExt cx="7653954" cy="129458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21AEE4D-1B6B-284A-BB5E-50E3A51A3441}"/>
                </a:ext>
              </a:extLst>
            </p:cNvPr>
            <p:cNvSpPr txBox="1"/>
            <p:nvPr/>
          </p:nvSpPr>
          <p:spPr>
            <a:xfrm>
              <a:off x="775168" y="4803749"/>
              <a:ext cx="7653954" cy="129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Decentralized Data:</a:t>
              </a:r>
              <a:r>
                <a:rPr kumimoji="1" lang="zh-CN" altLang="en-US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zh-CN" altLang="en-US" dirty="0"/>
                <a:t>节点特征</a:t>
              </a:r>
              <a:endParaRPr kumimoji="1" lang="en-US" altLang="zh-CN" dirty="0"/>
            </a:p>
            <a:p>
              <a:pPr>
                <a:lnSpc>
                  <a:spcPct val="150000"/>
                </a:lnSpc>
              </a:pPr>
              <a:r>
                <a:rPr kumimoji="1" lang="en-US" altLang="zh-CN" dirty="0"/>
                <a:t>				</a:t>
              </a:r>
              <a:r>
                <a:rPr kumimoji="1" lang="zh-CN" altLang="en-US" dirty="0"/>
                <a:t> </a:t>
              </a:r>
              <a:r>
                <a:rPr lang="zh-CN" altLang="en-US" dirty="0"/>
                <a:t>节点标签</a:t>
              </a:r>
              <a:endParaRPr lang="en-US" altLang="zh-CN" dirty="0"/>
            </a:p>
            <a:p>
              <a:pPr lvl="4">
                <a:lnSpc>
                  <a:spcPct val="150000"/>
                </a:lnSpc>
              </a:pPr>
              <a:r>
                <a:rPr lang="zh-CN" altLang="en-US" dirty="0"/>
                <a:t> 模型输出       对于其它节点都是不可见的</a:t>
              </a:r>
              <a:endParaRPr lang="en-US" altLang="zh-CN" dirty="0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D1D5C88-5FBA-9048-8335-3746DE3A4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65273" y="4948324"/>
              <a:ext cx="1086444" cy="28496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3C142EE-64FB-DF4D-BE46-D7F4E3B1F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65273" y="5351380"/>
              <a:ext cx="968646" cy="25051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EDAC8C4-924F-C84A-A5B5-7A52773A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65273" y="5781610"/>
              <a:ext cx="183709" cy="250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572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7EBB63-329A-0345-B7F3-782C87D3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C117EC8-9642-4C49-8A05-7A46CA1C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CDD735-F01A-D84D-97A9-5907EC4978F7}"/>
              </a:ext>
            </a:extLst>
          </p:cNvPr>
          <p:cNvSpPr txBox="1"/>
          <p:nvPr/>
        </p:nvSpPr>
        <p:spPr>
          <a:xfrm>
            <a:off x="395417" y="900971"/>
            <a:ext cx="197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CNFGNN</a:t>
            </a:r>
            <a:r>
              <a:rPr kumimoji="1" lang="zh-CN" altLang="en-US" sz="2400" b="1" dirty="0"/>
              <a:t> 结构</a:t>
            </a:r>
            <a:endParaRPr kumimoji="1" lang="en-US" altLang="zh-CN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78C247-79DE-A645-B520-8E203E49B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51" y="839416"/>
            <a:ext cx="5678476" cy="52930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C0F920-B401-8C43-A14F-2FF6C211C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6" y="2138558"/>
            <a:ext cx="3243439" cy="25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46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68E6A6-94DB-5345-BC97-C0083752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E2FC9C7-6A4C-284E-BA1E-6CA805A1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CE091A-28C8-E64C-A028-8404735A9452}"/>
              </a:ext>
            </a:extLst>
          </p:cNvPr>
          <p:cNvSpPr txBox="1"/>
          <p:nvPr/>
        </p:nvSpPr>
        <p:spPr>
          <a:xfrm>
            <a:off x="395417" y="900971"/>
            <a:ext cx="5507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Client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Side</a:t>
            </a:r>
            <a:r>
              <a:rPr kumimoji="1" lang="zh-CN" altLang="en-US" sz="2400" b="1" dirty="0"/>
              <a:t>：</a:t>
            </a:r>
            <a:r>
              <a:rPr kumimoji="1" lang="en-US" altLang="zh-CN" sz="2400" b="1" dirty="0"/>
              <a:t>GRU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based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Encoder-Decoder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6FB504-9FA8-0B45-B198-B3F5C5800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/>
          <a:stretch/>
        </p:blipFill>
        <p:spPr>
          <a:xfrm>
            <a:off x="675476" y="1327134"/>
            <a:ext cx="7289143" cy="3059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0CC849-36D8-9D49-9362-548B85061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851" y="4915356"/>
            <a:ext cx="2293149" cy="3795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C9647C-86C6-6C4B-AF2D-A0512BC0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507" y="4564890"/>
            <a:ext cx="333080" cy="2804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9736DB-1BC4-094B-8552-6FE99F931ACA}"/>
              </a:ext>
            </a:extLst>
          </p:cNvPr>
          <p:cNvSpPr txBox="1"/>
          <p:nvPr/>
        </p:nvSpPr>
        <p:spPr>
          <a:xfrm>
            <a:off x="1388876" y="4522759"/>
            <a:ext cx="514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     </a:t>
            </a:r>
            <a:r>
              <a:rPr kumimoji="1" lang="zh-CN" altLang="en-US" dirty="0"/>
              <a:t>：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 </a:t>
            </a:r>
            <a:r>
              <a:rPr kumimoji="1" lang="en-US" altLang="zh-CN" dirty="0">
                <a:solidFill>
                  <a:srgbClr val="C00000"/>
                </a:solidFill>
              </a:rPr>
              <a:t>Local embedding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87CFF7A-332B-FC4D-A355-979EFC1F1242}"/>
              </a:ext>
            </a:extLst>
          </p:cNvPr>
          <p:cNvGrpSpPr/>
          <p:nvPr/>
        </p:nvGrpSpPr>
        <p:grpSpPr>
          <a:xfrm>
            <a:off x="1388876" y="5318177"/>
            <a:ext cx="6140142" cy="369332"/>
            <a:chOff x="663404" y="5282313"/>
            <a:chExt cx="6140142" cy="3693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41F6FFA-FE9D-9A4C-A7BF-5E4908DC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999" y="5314994"/>
              <a:ext cx="513057" cy="28306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AAC8F2F-A4F7-0E4A-8734-B22C9EF05D6C}"/>
                </a:ext>
              </a:extLst>
            </p:cNvPr>
            <p:cNvSpPr txBox="1"/>
            <p:nvPr/>
          </p:nvSpPr>
          <p:spPr>
            <a:xfrm>
              <a:off x="663404" y="5282313"/>
              <a:ext cx="6140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dirty="0"/>
                <a:t>        </a:t>
              </a:r>
              <a:r>
                <a:rPr kumimoji="1" lang="zh-CN" altLang="en-US" dirty="0"/>
                <a:t>：</a:t>
              </a:r>
              <a:r>
                <a:rPr kumimoji="1" lang="en-US" altLang="zh-CN" dirty="0"/>
                <a:t>Global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node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embeddings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contains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spatial information</a:t>
              </a:r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59F54D-BDFE-3F45-8217-C7D28EAAE943}"/>
              </a:ext>
            </a:extLst>
          </p:cNvPr>
          <p:cNvGrpSpPr/>
          <p:nvPr/>
        </p:nvGrpSpPr>
        <p:grpSpPr>
          <a:xfrm>
            <a:off x="1388876" y="5784684"/>
            <a:ext cx="4654656" cy="369332"/>
            <a:chOff x="645801" y="5822391"/>
            <a:chExt cx="4654656" cy="36933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917D459-7E02-5445-B0CC-3C05F0E25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1286" y="5868514"/>
              <a:ext cx="3169171" cy="27708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7F9E2C8-BFE5-584C-B04D-9AAC03042B43}"/>
                </a:ext>
              </a:extLst>
            </p:cNvPr>
            <p:cNvSpPr txBox="1"/>
            <p:nvPr/>
          </p:nvSpPr>
          <p:spPr>
            <a:xfrm>
              <a:off x="645801" y="5822391"/>
              <a:ext cx="1492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dirty="0"/>
                <a:t>Prediction:</a:t>
              </a:r>
              <a:endParaRPr kumimoji="1" lang="zh-CN" altLang="en-US" dirty="0"/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4A584514-1B62-A34F-8A3F-F4C416896DD8}"/>
              </a:ext>
            </a:extLst>
          </p:cNvPr>
          <p:cNvSpPr/>
          <p:nvPr/>
        </p:nvSpPr>
        <p:spPr>
          <a:xfrm>
            <a:off x="5783580" y="1857353"/>
            <a:ext cx="678180" cy="67818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63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CF5C6E-43F2-A345-817C-CE41A912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9B0CFBD-A110-D942-B371-2A4DD52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23A72-B976-6F4D-9718-D50D24A34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250" y="4373513"/>
            <a:ext cx="4117682" cy="11128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7BBFB9-C0D0-3E45-8993-9DB193648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" y="1280160"/>
            <a:ext cx="6989963" cy="30068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5F1BF4-E332-9144-A64B-1CF1F069DFAD}"/>
              </a:ext>
            </a:extLst>
          </p:cNvPr>
          <p:cNvSpPr txBox="1"/>
          <p:nvPr/>
        </p:nvSpPr>
        <p:spPr>
          <a:xfrm>
            <a:off x="395417" y="900971"/>
            <a:ext cx="2321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Server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Side</a:t>
            </a:r>
            <a:r>
              <a:rPr kumimoji="1" lang="zh-CN" altLang="en-US" sz="2400" b="1" dirty="0"/>
              <a:t>：</a:t>
            </a:r>
            <a:r>
              <a:rPr kumimoji="1" lang="en-US" altLang="zh-CN" sz="2400" b="1" dirty="0"/>
              <a:t>GN</a:t>
            </a: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9912AE3D-00D8-D54F-B421-63C1AF30F38A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603640" cy="41580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[1] Battaglia, Peter W., et al. </a:t>
            </a:r>
            <a:r>
              <a:rPr lang="en-US" altLang="zh-CN" b="1" i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Relational inductive biases, deep learning, and graph networks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. 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arXiv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preprint arXiv:1806.01261 (2018).</a:t>
            </a:r>
          </a:p>
        </p:txBody>
      </p:sp>
    </p:spTree>
    <p:extLst>
      <p:ext uri="{BB962C8B-B14F-4D97-AF65-F5344CB8AC3E}">
        <p14:creationId xmlns:p14="http://schemas.microsoft.com/office/powerpoint/2010/main" val="116309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E66C0C-7392-0346-A56E-E2E81EFD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91DE6067-CA6E-074E-841F-8CF52718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DB285F-5D96-F844-A2AF-7AADD3895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3989"/>
            <a:ext cx="4142833" cy="32965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F2F9F5-1CB3-DE48-BFC7-DC14C6CEB9D5}"/>
              </a:ext>
            </a:extLst>
          </p:cNvPr>
          <p:cNvSpPr txBox="1"/>
          <p:nvPr/>
        </p:nvSpPr>
        <p:spPr>
          <a:xfrm>
            <a:off x="395417" y="900971"/>
            <a:ext cx="7063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Alternating Training </a:t>
            </a:r>
            <a:r>
              <a:rPr kumimoji="1" lang="en-US" altLang="zh-CN" sz="2400" b="1" dirty="0"/>
              <a:t>of Node-Level and Spatial Models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8A7538-EB17-3444-93CC-AC130F6DB382}"/>
              </a:ext>
            </a:extLst>
          </p:cNvPr>
          <p:cNvSpPr txBox="1"/>
          <p:nvPr/>
        </p:nvSpPr>
        <p:spPr>
          <a:xfrm>
            <a:off x="504496" y="1510190"/>
            <a:ext cx="4053095" cy="243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Split Learning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Input &amp; labels on clients, embeddings on server.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receive hidden states from all nodes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send node embeddings to all nodes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receive gradients of node embeddings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send back gradients of hidden states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BCF2A7-CE17-D64E-A5F3-9CD9F61F77C5}"/>
              </a:ext>
            </a:extLst>
          </p:cNvPr>
          <p:cNvSpPr txBox="1"/>
          <p:nvPr/>
        </p:nvSpPr>
        <p:spPr>
          <a:xfrm>
            <a:off x="518905" y="4095774"/>
            <a:ext cx="4053095" cy="176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Alternating Training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Fix  global graph embeddings, optimize GRU with </a:t>
            </a:r>
            <a:r>
              <a:rPr lang="en-US" altLang="zh-CN" dirty="0" err="1"/>
              <a:t>FedAvg</a:t>
            </a:r>
            <a:r>
              <a:rPr lang="en-US" altLang="zh-CN" dirty="0"/>
              <a:t> - </a:t>
            </a:r>
            <a:r>
              <a:rPr lang="en-US" altLang="zh-CN" dirty="0">
                <a:solidFill>
                  <a:srgbClr val="FF0000"/>
                </a:solidFill>
              </a:rPr>
              <a:t>(1)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Fix GRU model, optimize sever-side GN model – </a:t>
            </a:r>
            <a:r>
              <a:rPr lang="en-US" altLang="zh-CN" dirty="0">
                <a:solidFill>
                  <a:schemeClr val="accent4"/>
                </a:solidFill>
              </a:rPr>
              <a:t>(2)</a:t>
            </a:r>
            <a:r>
              <a:rPr lang="en-US" altLang="zh-CN" dirty="0">
                <a:solidFill>
                  <a:schemeClr val="accent6"/>
                </a:solidFill>
              </a:rPr>
              <a:t>(3)</a:t>
            </a:r>
            <a:r>
              <a:rPr lang="en-US" altLang="zh-CN" dirty="0">
                <a:solidFill>
                  <a:schemeClr val="accent1"/>
                </a:solidFill>
              </a:rPr>
              <a:t>(4)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FFB9A5B-0810-B943-959B-84BB075BF723}"/>
              </a:ext>
            </a:extLst>
          </p:cNvPr>
          <p:cNvGrpSpPr/>
          <p:nvPr/>
        </p:nvGrpSpPr>
        <p:grpSpPr>
          <a:xfrm>
            <a:off x="4788336" y="1738790"/>
            <a:ext cx="3623533" cy="2795110"/>
            <a:chOff x="2001014" y="2007885"/>
            <a:chExt cx="5119604" cy="394914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990A7E-7F51-8D4D-A1E6-7410D0CDD786}"/>
                </a:ext>
              </a:extLst>
            </p:cNvPr>
            <p:cNvGrpSpPr/>
            <p:nvPr/>
          </p:nvGrpSpPr>
          <p:grpSpPr>
            <a:xfrm>
              <a:off x="2001014" y="2007885"/>
              <a:ext cx="5119604" cy="3949143"/>
              <a:chOff x="3265618" y="1408675"/>
              <a:chExt cx="5510520" cy="4250688"/>
            </a:xfrm>
          </p:grpSpPr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EE44B572-20A2-6F45-89ED-147B30269045}"/>
                  </a:ext>
                </a:extLst>
              </p:cNvPr>
              <p:cNvSpPr/>
              <p:nvPr/>
            </p:nvSpPr>
            <p:spPr>
              <a:xfrm>
                <a:off x="3760158" y="1523977"/>
                <a:ext cx="1960180" cy="4616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Input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Data</a:t>
                </a:r>
                <a:endParaRPr kumimoji="1" lang="zh-CN" altLang="en-US" sz="1000" dirty="0"/>
              </a:p>
            </p:txBody>
          </p:sp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6C160251-099C-C244-9A1F-678A049169C3}"/>
                  </a:ext>
                </a:extLst>
              </p:cNvPr>
              <p:cNvSpPr/>
              <p:nvPr/>
            </p:nvSpPr>
            <p:spPr>
              <a:xfrm>
                <a:off x="3760158" y="2092243"/>
                <a:ext cx="1960180" cy="46166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/>
              </a:p>
            </p:txBody>
          </p:sp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F826DEB9-BCCC-B64E-83F6-2EED1C233717}"/>
                  </a:ext>
                </a:extLst>
              </p:cNvPr>
              <p:cNvSpPr/>
              <p:nvPr/>
            </p:nvSpPr>
            <p:spPr>
              <a:xfrm>
                <a:off x="3760158" y="2665780"/>
                <a:ext cx="1960180" cy="46166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/>
              </a:p>
            </p:txBody>
          </p:sp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9E72614A-C590-3543-8721-3AC53C54FA26}"/>
                  </a:ext>
                </a:extLst>
              </p:cNvPr>
              <p:cNvSpPr/>
              <p:nvPr/>
            </p:nvSpPr>
            <p:spPr>
              <a:xfrm>
                <a:off x="3760158" y="3511495"/>
                <a:ext cx="1960180" cy="46166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/>
              </a:p>
            </p:txBody>
          </p: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E42ED47-29DA-894E-8906-E52960D4207D}"/>
                  </a:ext>
                </a:extLst>
              </p:cNvPr>
              <p:cNvSpPr/>
              <p:nvPr/>
            </p:nvSpPr>
            <p:spPr>
              <a:xfrm>
                <a:off x="3992740" y="4131364"/>
                <a:ext cx="1495014" cy="46166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/>
              </a:p>
            </p:txBody>
          </p:sp>
          <p:sp>
            <p:nvSpPr>
              <p:cNvPr id="22" name="圆角矩形 21">
                <a:extLst>
                  <a:ext uri="{FF2B5EF4-FFF2-40B4-BE49-F238E27FC236}">
                    <a16:creationId xmlns:a16="http://schemas.microsoft.com/office/drawing/2014/main" id="{98BC562F-DCAA-5E49-8DC5-88EAE72CD352}"/>
                  </a:ext>
                </a:extLst>
              </p:cNvPr>
              <p:cNvSpPr/>
              <p:nvPr/>
            </p:nvSpPr>
            <p:spPr>
              <a:xfrm>
                <a:off x="4287029" y="4751233"/>
                <a:ext cx="906435" cy="46166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/>
              </a:p>
            </p:txBody>
          </p:sp>
          <p:sp>
            <p:nvSpPr>
              <p:cNvPr id="23" name="圆角矩形 22">
                <a:extLst>
                  <a:ext uri="{FF2B5EF4-FFF2-40B4-BE49-F238E27FC236}">
                    <a16:creationId xmlns:a16="http://schemas.microsoft.com/office/drawing/2014/main" id="{4BCC8D73-B20E-324D-A742-D6288F27B380}"/>
                  </a:ext>
                </a:extLst>
              </p:cNvPr>
              <p:cNvSpPr/>
              <p:nvPr/>
            </p:nvSpPr>
            <p:spPr>
              <a:xfrm>
                <a:off x="6605489" y="2665780"/>
                <a:ext cx="1687086" cy="46166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/>
              </a:p>
            </p:txBody>
          </p: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7049C4F7-9496-0541-98C4-50FFA7B44864}"/>
                  </a:ext>
                </a:extLst>
              </p:cNvPr>
              <p:cNvSpPr/>
              <p:nvPr/>
            </p:nvSpPr>
            <p:spPr>
              <a:xfrm>
                <a:off x="6605489" y="3511495"/>
                <a:ext cx="1687086" cy="46166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/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AAF63F55-E918-5D4B-868B-EE6A0E5268A6}"/>
                  </a:ext>
                </a:extLst>
              </p:cNvPr>
              <p:cNvSpPr/>
              <p:nvPr/>
            </p:nvSpPr>
            <p:spPr>
              <a:xfrm>
                <a:off x="6995814" y="2092243"/>
                <a:ext cx="906435" cy="46166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Label</a:t>
                </a:r>
                <a:endParaRPr kumimoji="1" lang="zh-CN" altLang="en-US" sz="1000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4E0168E-439F-3841-BD72-C0BC14B2977A}"/>
                  </a:ext>
                </a:extLst>
              </p:cNvPr>
              <p:cNvSpPr/>
              <p:nvPr/>
            </p:nvSpPr>
            <p:spPr>
              <a:xfrm>
                <a:off x="3265618" y="1408675"/>
                <a:ext cx="5510520" cy="1832095"/>
              </a:xfrm>
              <a:prstGeom prst="rect">
                <a:avLst/>
              </a:prstGeom>
              <a:noFill/>
              <a:ln w="158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A8634C1-94A1-544F-91BA-E7E04155EC75}"/>
                  </a:ext>
                </a:extLst>
              </p:cNvPr>
              <p:cNvSpPr/>
              <p:nvPr/>
            </p:nvSpPr>
            <p:spPr>
              <a:xfrm>
                <a:off x="3265618" y="3398433"/>
                <a:ext cx="5510520" cy="2260930"/>
              </a:xfrm>
              <a:prstGeom prst="rect">
                <a:avLst/>
              </a:prstGeom>
              <a:noFill/>
              <a:ln w="158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/>
              </a:p>
            </p:txBody>
          </p:sp>
          <p:cxnSp>
            <p:nvCxnSpPr>
              <p:cNvPr id="28" name="肘形连接符 27">
                <a:extLst>
                  <a:ext uri="{FF2B5EF4-FFF2-40B4-BE49-F238E27FC236}">
                    <a16:creationId xmlns:a16="http://schemas.microsoft.com/office/drawing/2014/main" id="{169ABE74-3AD9-AB48-863E-C06F6F17EE2E}"/>
                  </a:ext>
                </a:extLst>
              </p:cNvPr>
              <p:cNvCxnSpPr>
                <a:cxnSpLocks/>
                <a:stCxn id="22" idx="2"/>
                <a:endCxn id="24" idx="2"/>
              </p:cNvCxnSpPr>
              <p:nvPr/>
            </p:nvCxnSpPr>
            <p:spPr>
              <a:xfrm rot="5400000" flipH="1" flipV="1">
                <a:off x="5474770" y="3238637"/>
                <a:ext cx="1239738" cy="2708785"/>
              </a:xfrm>
              <a:prstGeom prst="bentConnector3">
                <a:avLst>
                  <a:gd name="adj1" fmla="val -27765"/>
                </a:avLst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28">
                <a:extLst>
                  <a:ext uri="{FF2B5EF4-FFF2-40B4-BE49-F238E27FC236}">
                    <a16:creationId xmlns:a16="http://schemas.microsoft.com/office/drawing/2014/main" id="{5AFAFDA3-F031-DD41-9A07-38E7839BD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4708" y="3127446"/>
                <a:ext cx="0" cy="384049"/>
              </a:xfrm>
              <a:prstGeom prst="straightConnector1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29">
                <a:extLst>
                  <a:ext uri="{FF2B5EF4-FFF2-40B4-BE49-F238E27FC236}">
                    <a16:creationId xmlns:a16="http://schemas.microsoft.com/office/drawing/2014/main" id="{78FE6FE9-A09E-3840-AEE6-F1FF6B7B17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3019" y="3127445"/>
                <a:ext cx="0" cy="384049"/>
              </a:xfrm>
              <a:prstGeom prst="straightConnector1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D6F5D1F-532E-844F-85CF-1FC24934712A}"/>
                  </a:ext>
                </a:extLst>
              </p:cNvPr>
              <p:cNvSpPr txBox="1"/>
              <p:nvPr/>
            </p:nvSpPr>
            <p:spPr>
              <a:xfrm>
                <a:off x="7964618" y="1494837"/>
                <a:ext cx="773265" cy="38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50" b="1" dirty="0"/>
                  <a:t>Client</a:t>
                </a:r>
                <a:endParaRPr kumimoji="1" lang="zh-CN" altLang="en-US" sz="1050" b="1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89A833C-C660-8847-BEE4-247C18E2FEC8}"/>
                  </a:ext>
                </a:extLst>
              </p:cNvPr>
              <p:cNvSpPr txBox="1"/>
              <p:nvPr/>
            </p:nvSpPr>
            <p:spPr>
              <a:xfrm>
                <a:off x="7929589" y="5150830"/>
                <a:ext cx="826896" cy="38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50" b="1" dirty="0"/>
                  <a:t>Server</a:t>
                </a:r>
              </a:p>
            </p:txBody>
          </p:sp>
        </p:grp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139845DF-9A05-FD42-9555-BAFD04534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88" y="3604726"/>
              <a:ext cx="0" cy="356805"/>
            </a:xfrm>
            <a:prstGeom prst="straightConnector1">
              <a:avLst/>
            </a:prstGeom>
            <a:ln w="2222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88EB4F68-4BAF-5442-B926-36959A4C9CFE}"/>
                </a:ext>
              </a:extLst>
            </p:cNvPr>
            <p:cNvCxnSpPr>
              <a:cxnSpLocks/>
            </p:cNvCxnSpPr>
            <p:nvPr/>
          </p:nvCxnSpPr>
          <p:spPr>
            <a:xfrm>
              <a:off x="6125958" y="3604725"/>
              <a:ext cx="0" cy="356805"/>
            </a:xfrm>
            <a:prstGeom prst="straightConnector1">
              <a:avLst/>
            </a:prstGeom>
            <a:ln w="2222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93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02D3F-B9B1-5E41-AF5D-4E9F9EFF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DB27048-EB6D-0044-9DC6-754D9162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77FC0-1550-C041-8FE3-42198BF68424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训练过程</a:t>
            </a:r>
            <a:endParaRPr kumimoji="1"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0F1065-9C7A-6449-ACAD-4701E9C4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6" y="1306757"/>
            <a:ext cx="5327548" cy="4965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42FD8C-FCDC-5C48-841C-A738E92F6A01}"/>
              </a:ext>
            </a:extLst>
          </p:cNvPr>
          <p:cNvSpPr txBox="1"/>
          <p:nvPr/>
        </p:nvSpPr>
        <p:spPr>
          <a:xfrm>
            <a:off x="1811189" y="937425"/>
            <a:ext cx="499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(1) Federated learning of on-node models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5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16FF60-A2D8-024F-AEA3-25ABEF6C6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B489FC-7527-5741-8F38-2BC3533D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643327-25A7-0A4A-AEFB-68E2926FB29F}"/>
              </a:ext>
            </a:extLst>
          </p:cNvPr>
          <p:cNvGrpSpPr/>
          <p:nvPr/>
        </p:nvGrpSpPr>
        <p:grpSpPr>
          <a:xfrm>
            <a:off x="2128594" y="1936877"/>
            <a:ext cx="4880196" cy="2984245"/>
            <a:chOff x="2128594" y="1936877"/>
            <a:chExt cx="4880196" cy="29842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EAF99C1-E930-BC43-8BF4-AB242F9AD910}"/>
                </a:ext>
              </a:extLst>
            </p:cNvPr>
            <p:cNvGrpSpPr/>
            <p:nvPr/>
          </p:nvGrpSpPr>
          <p:grpSpPr>
            <a:xfrm>
              <a:off x="2128594" y="1936877"/>
              <a:ext cx="4880195" cy="461665"/>
              <a:chOff x="2318742" y="2198492"/>
              <a:chExt cx="4880195" cy="461665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3A0FFE1-E83F-6249-B41C-7A1FDCC64935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研究背景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23" name="Google Shape;863;p65">
                <a:extLst>
                  <a:ext uri="{FF2B5EF4-FFF2-40B4-BE49-F238E27FC236}">
                    <a16:creationId xmlns:a16="http://schemas.microsoft.com/office/drawing/2014/main" id="{3BE7D0D8-A3A9-CD45-84E1-161087AEDC4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7" name="Google Shape;864;p65">
                  <a:extLst>
                    <a:ext uri="{FF2B5EF4-FFF2-40B4-BE49-F238E27FC236}">
                      <a16:creationId xmlns:a16="http://schemas.microsoft.com/office/drawing/2014/main" id="{08CB425B-3753-7343-91E8-A81022D1E4FC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865;p65">
                  <a:extLst>
                    <a:ext uri="{FF2B5EF4-FFF2-40B4-BE49-F238E27FC236}">
                      <a16:creationId xmlns:a16="http://schemas.microsoft.com/office/drawing/2014/main" id="{75F1ED6D-4B4C-704E-9F96-6CA8DBD852BE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863;p65">
                <a:extLst>
                  <a:ext uri="{FF2B5EF4-FFF2-40B4-BE49-F238E27FC236}">
                    <a16:creationId xmlns:a16="http://schemas.microsoft.com/office/drawing/2014/main" id="{0DF4571C-6AF4-074F-8C2F-353CE402A2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5" name="Google Shape;864;p65">
                  <a:extLst>
                    <a:ext uri="{FF2B5EF4-FFF2-40B4-BE49-F238E27FC236}">
                      <a16:creationId xmlns:a16="http://schemas.microsoft.com/office/drawing/2014/main" id="{E0CF69C8-2208-ED46-823D-3B9605BDE9C8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865;p65">
                  <a:extLst>
                    <a:ext uri="{FF2B5EF4-FFF2-40B4-BE49-F238E27FC236}">
                      <a16:creationId xmlns:a16="http://schemas.microsoft.com/office/drawing/2014/main" id="{54B49EBB-F2EF-7E48-8C2E-BA306BBD66B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BC1F9DA-227B-324C-852B-9459A0E2D3A8}"/>
                </a:ext>
              </a:extLst>
            </p:cNvPr>
            <p:cNvGrpSpPr/>
            <p:nvPr/>
          </p:nvGrpSpPr>
          <p:grpSpPr>
            <a:xfrm>
              <a:off x="2128595" y="3198167"/>
              <a:ext cx="4880195" cy="461665"/>
              <a:chOff x="2318742" y="2198492"/>
              <a:chExt cx="4880195" cy="461665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A02BAA8-05C5-F04B-9E8A-E034B03AD096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方法建模</a:t>
                </a:r>
                <a:endPara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16" name="Google Shape;863;p65">
                <a:extLst>
                  <a:ext uri="{FF2B5EF4-FFF2-40B4-BE49-F238E27FC236}">
                    <a16:creationId xmlns:a16="http://schemas.microsoft.com/office/drawing/2014/main" id="{F6295024-421D-1647-9C87-347AB0A866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0" name="Google Shape;864;p65">
                  <a:extLst>
                    <a:ext uri="{FF2B5EF4-FFF2-40B4-BE49-F238E27FC236}">
                      <a16:creationId xmlns:a16="http://schemas.microsoft.com/office/drawing/2014/main" id="{FCA1A1BE-8D8A-E84C-98B9-EA6A32CA783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865;p65">
                  <a:extLst>
                    <a:ext uri="{FF2B5EF4-FFF2-40B4-BE49-F238E27FC236}">
                      <a16:creationId xmlns:a16="http://schemas.microsoft.com/office/drawing/2014/main" id="{F4C65F26-2A67-0D41-89E6-AC812B095CBD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863;p65">
                <a:extLst>
                  <a:ext uri="{FF2B5EF4-FFF2-40B4-BE49-F238E27FC236}">
                    <a16:creationId xmlns:a16="http://schemas.microsoft.com/office/drawing/2014/main" id="{FAEA574D-43A3-224B-BC96-4E81B995F5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8" name="Google Shape;864;p65">
                  <a:extLst>
                    <a:ext uri="{FF2B5EF4-FFF2-40B4-BE49-F238E27FC236}">
                      <a16:creationId xmlns:a16="http://schemas.microsoft.com/office/drawing/2014/main" id="{D28F2F02-6973-5D41-8E23-5E8BDC3F87C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865;p65">
                  <a:extLst>
                    <a:ext uri="{FF2B5EF4-FFF2-40B4-BE49-F238E27FC236}">
                      <a16:creationId xmlns:a16="http://schemas.microsoft.com/office/drawing/2014/main" id="{E9F67077-C2EA-704C-8167-4FB8BD64D479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9ED545D-BB7E-FE49-A100-9D285479F5E5}"/>
                </a:ext>
              </a:extLst>
            </p:cNvPr>
            <p:cNvGrpSpPr/>
            <p:nvPr/>
          </p:nvGrpSpPr>
          <p:grpSpPr>
            <a:xfrm>
              <a:off x="2128595" y="4459457"/>
              <a:ext cx="4880195" cy="461665"/>
              <a:chOff x="2318742" y="2198492"/>
              <a:chExt cx="4880195" cy="461665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34B60B-0A1F-F044-9625-BE3FC650D635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实验总结</a:t>
                </a:r>
                <a:endPara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9" name="Google Shape;863;p65">
                <a:extLst>
                  <a:ext uri="{FF2B5EF4-FFF2-40B4-BE49-F238E27FC236}">
                    <a16:creationId xmlns:a16="http://schemas.microsoft.com/office/drawing/2014/main" id="{F38C0BAA-CFDB-D748-A75C-B58A47602AF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3" name="Google Shape;864;p65">
                  <a:extLst>
                    <a:ext uri="{FF2B5EF4-FFF2-40B4-BE49-F238E27FC236}">
                      <a16:creationId xmlns:a16="http://schemas.microsoft.com/office/drawing/2014/main" id="{2DF2DC57-E976-E54B-B472-C34703EDEA2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865;p65">
                  <a:extLst>
                    <a:ext uri="{FF2B5EF4-FFF2-40B4-BE49-F238E27FC236}">
                      <a16:creationId xmlns:a16="http://schemas.microsoft.com/office/drawing/2014/main" id="{B96061EC-A1A4-BB4F-9C79-C9641E48ECE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863;p65">
                <a:extLst>
                  <a:ext uri="{FF2B5EF4-FFF2-40B4-BE49-F238E27FC236}">
                    <a16:creationId xmlns:a16="http://schemas.microsoft.com/office/drawing/2014/main" id="{3B859807-6762-1143-AA0F-3B1734FA88B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1" name="Google Shape;864;p65">
                  <a:extLst>
                    <a:ext uri="{FF2B5EF4-FFF2-40B4-BE49-F238E27FC236}">
                      <a16:creationId xmlns:a16="http://schemas.microsoft.com/office/drawing/2014/main" id="{D6628BE2-B14B-CD46-BC61-3EA27441CB30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865;p65">
                  <a:extLst>
                    <a:ext uri="{FF2B5EF4-FFF2-40B4-BE49-F238E27FC236}">
                      <a16:creationId xmlns:a16="http://schemas.microsoft.com/office/drawing/2014/main" id="{DA830B97-85BE-9241-96FD-17E0EA060072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4836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02D3F-B9B1-5E41-AF5D-4E9F9EFF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B1961E-1006-1C4D-B843-A921475D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77FC0-1550-C041-8FE3-42198BF68424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训练过程</a:t>
            </a:r>
            <a:endParaRPr kumimoji="1"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2FD8C-FCDC-5C48-841C-A738E92F6A01}"/>
              </a:ext>
            </a:extLst>
          </p:cNvPr>
          <p:cNvSpPr txBox="1"/>
          <p:nvPr/>
        </p:nvSpPr>
        <p:spPr>
          <a:xfrm>
            <a:off x="1811189" y="946462"/>
            <a:ext cx="557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</a:rPr>
              <a:t>(2) Temporal encoding update</a:t>
            </a:r>
            <a:endParaRPr lang="en-US" altLang="zh-CN" sz="2000" dirty="0">
              <a:solidFill>
                <a:schemeClr val="accent2"/>
              </a:solidFill>
              <a:effectLst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5CF13FE-0C7B-2E4C-8D20-0825795D8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6" y="1306757"/>
            <a:ext cx="5327548" cy="49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7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02D3F-B9B1-5E41-AF5D-4E9F9EFF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229DC8D-C9CC-4F4A-8BD3-2F8B7E67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77FC0-1550-C041-8FE3-42198BF68424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训练过程</a:t>
            </a:r>
            <a:endParaRPr kumimoji="1"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2FD8C-FCDC-5C48-841C-A738E92F6A01}"/>
              </a:ext>
            </a:extLst>
          </p:cNvPr>
          <p:cNvSpPr txBox="1"/>
          <p:nvPr/>
        </p:nvSpPr>
        <p:spPr>
          <a:xfrm>
            <a:off x="1722121" y="954410"/>
            <a:ext cx="2937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/>
                </a:solidFill>
              </a:rPr>
              <a:t>(3) Split Learning of GN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7657CE-F18B-904F-BB31-82271C94A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6" y="1306757"/>
            <a:ext cx="5327548" cy="49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4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02D3F-B9B1-5E41-AF5D-4E9F9EFF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6E94C0E-B891-6D4C-8E89-24B2E242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77FC0-1550-C041-8FE3-42198BF68424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训练过程</a:t>
            </a:r>
            <a:endParaRPr kumimoji="1"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2FD8C-FCDC-5C48-841C-A738E92F6A01}"/>
              </a:ext>
            </a:extLst>
          </p:cNvPr>
          <p:cNvSpPr txBox="1"/>
          <p:nvPr/>
        </p:nvSpPr>
        <p:spPr>
          <a:xfrm>
            <a:off x="1746238" y="926694"/>
            <a:ext cx="4213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(4) On-node graph embedding update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322CEE-974D-EC49-A62E-1EE301C7D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6" y="1306757"/>
            <a:ext cx="5327548" cy="49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1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E66C0C-7392-0346-A56E-E2E81EFD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91DE6067-CA6E-074E-841F-8CF52718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F2F9F5-1CB3-DE48-BFC7-DC14C6CEB9D5}"/>
              </a:ext>
            </a:extLst>
          </p:cNvPr>
          <p:cNvSpPr txBox="1"/>
          <p:nvPr/>
        </p:nvSpPr>
        <p:spPr>
          <a:xfrm>
            <a:off x="395417" y="900971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Alternating Training </a:t>
            </a:r>
            <a:r>
              <a:rPr kumimoji="1" lang="en-US" altLang="zh-CN" sz="2400" b="1" dirty="0"/>
              <a:t>Spatial Models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BCF2A7-CE17-D64E-A5F3-9CD9F61F77C5}"/>
              </a:ext>
            </a:extLst>
          </p:cNvPr>
          <p:cNvSpPr txBox="1"/>
          <p:nvPr/>
        </p:nvSpPr>
        <p:spPr>
          <a:xfrm>
            <a:off x="533612" y="1455532"/>
            <a:ext cx="3597729" cy="176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Alternating Training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Fix  global graph embeddings, optimize GRU with </a:t>
            </a:r>
            <a:r>
              <a:rPr lang="en-US" altLang="zh-CN" dirty="0" err="1"/>
              <a:t>FedAvg</a:t>
            </a:r>
            <a:r>
              <a:rPr lang="en-US" altLang="zh-CN" dirty="0"/>
              <a:t> - </a:t>
            </a:r>
            <a:r>
              <a:rPr lang="en-US" altLang="zh-CN" dirty="0">
                <a:solidFill>
                  <a:srgbClr val="FF0000"/>
                </a:solidFill>
              </a:rPr>
              <a:t>(1)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Fix GRU model, optimize sever-side GN model – </a:t>
            </a:r>
            <a:r>
              <a:rPr lang="en-US" altLang="zh-CN" dirty="0">
                <a:solidFill>
                  <a:schemeClr val="accent4"/>
                </a:solidFill>
              </a:rPr>
              <a:t>(2)</a:t>
            </a:r>
            <a:r>
              <a:rPr lang="en-US" altLang="zh-CN" dirty="0">
                <a:solidFill>
                  <a:schemeClr val="accent6"/>
                </a:solidFill>
              </a:rPr>
              <a:t>(3)</a:t>
            </a:r>
            <a:r>
              <a:rPr lang="en-US" altLang="zh-CN" dirty="0">
                <a:solidFill>
                  <a:schemeClr val="accent1"/>
                </a:solidFill>
              </a:rPr>
              <a:t>(4)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750FF0E-283F-624E-BCD6-E843CF3F6A5F}"/>
              </a:ext>
            </a:extLst>
          </p:cNvPr>
          <p:cNvGrpSpPr/>
          <p:nvPr/>
        </p:nvGrpSpPr>
        <p:grpSpPr>
          <a:xfrm>
            <a:off x="770565" y="5120120"/>
            <a:ext cx="2985628" cy="564695"/>
            <a:chOff x="5653877" y="5400155"/>
            <a:chExt cx="2985628" cy="5646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0376C21-668A-F848-A580-2FE472149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3877" y="5559541"/>
              <a:ext cx="631080" cy="30536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C2AEA5F-B75F-7847-AAF6-7297E327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27767" y="5400155"/>
              <a:ext cx="1411738" cy="564695"/>
            </a:xfrm>
            <a:prstGeom prst="rect">
              <a:avLst/>
            </a:prstGeom>
          </p:spPr>
        </p:pic>
        <p:sp>
          <p:nvSpPr>
            <p:cNvPr id="10" name="右箭头 9">
              <a:extLst>
                <a:ext uri="{FF2B5EF4-FFF2-40B4-BE49-F238E27FC236}">
                  <a16:creationId xmlns:a16="http://schemas.microsoft.com/office/drawing/2014/main" id="{2C5620DC-650A-DF44-9686-7B5DE5ABCD83}"/>
                </a:ext>
              </a:extLst>
            </p:cNvPr>
            <p:cNvSpPr/>
            <p:nvPr/>
          </p:nvSpPr>
          <p:spPr>
            <a:xfrm>
              <a:off x="6545055" y="5580984"/>
              <a:ext cx="409903" cy="203036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39EF356E-FD49-634B-B824-3ECF4BEA4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41" y="1242678"/>
            <a:ext cx="4683365" cy="43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60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21C30A-E832-8A4E-B1E7-588C5E5B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C3AABB7-CEAF-E940-841F-67FD6505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D26BC4-7D02-0343-89AB-4BCE5BF670D8}"/>
              </a:ext>
            </a:extLst>
          </p:cNvPr>
          <p:cNvGrpSpPr/>
          <p:nvPr/>
        </p:nvGrpSpPr>
        <p:grpSpPr>
          <a:xfrm>
            <a:off x="2122163" y="2348556"/>
            <a:ext cx="5644449" cy="2233913"/>
            <a:chOff x="1549246" y="2331574"/>
            <a:chExt cx="5644449" cy="223391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CD3A6EC-1907-1046-A222-B4B173D064F3}"/>
                </a:ext>
              </a:extLst>
            </p:cNvPr>
            <p:cNvGrpSpPr/>
            <p:nvPr/>
          </p:nvGrpSpPr>
          <p:grpSpPr>
            <a:xfrm>
              <a:off x="1549246" y="3167389"/>
              <a:ext cx="2520169" cy="523220"/>
              <a:chOff x="1104898" y="1549242"/>
              <a:chExt cx="2520169" cy="52322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FA5B298-8B98-EE4F-943F-9F665DEA56F6}"/>
                  </a:ext>
                </a:extLst>
              </p:cNvPr>
              <p:cNvSpPr txBox="1"/>
              <p:nvPr/>
            </p:nvSpPr>
            <p:spPr>
              <a:xfrm>
                <a:off x="1463656" y="1549242"/>
                <a:ext cx="21614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</a:t>
                </a:r>
                <a:r>
                  <a:rPr lang="en-US" altLang="zh-CN" sz="2800" b="1" spc="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800" b="1" spc="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</a:t>
                </a:r>
              </a:p>
            </p:txBody>
          </p:sp>
          <p:grpSp>
            <p:nvGrpSpPr>
              <p:cNvPr id="11" name="Google Shape;1483;p78">
                <a:extLst>
                  <a:ext uri="{FF2B5EF4-FFF2-40B4-BE49-F238E27FC236}">
                    <a16:creationId xmlns:a16="http://schemas.microsoft.com/office/drawing/2014/main" id="{74C0187D-5C49-1647-AC1D-AD61E6ADDB0B}"/>
                  </a:ext>
                </a:extLst>
              </p:cNvPr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12" name="Google Shape;1484;p78">
                  <a:extLst>
                    <a:ext uri="{FF2B5EF4-FFF2-40B4-BE49-F238E27FC236}">
                      <a16:creationId xmlns:a16="http://schemas.microsoft.com/office/drawing/2014/main" id="{269C4C27-52F6-274D-803B-3233EA65C9A8}"/>
                    </a:ext>
                  </a:extLst>
                </p:cNvPr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485;p78">
                  <a:extLst>
                    <a:ext uri="{FF2B5EF4-FFF2-40B4-BE49-F238E27FC236}">
                      <a16:creationId xmlns:a16="http://schemas.microsoft.com/office/drawing/2014/main" id="{923EA097-ABCE-2747-8A7A-442A8A2A1EA4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675DE3-9439-8F46-863C-BB0D4D5BF666}"/>
                </a:ext>
              </a:extLst>
            </p:cNvPr>
            <p:cNvSpPr txBox="1"/>
            <p:nvPr/>
          </p:nvSpPr>
          <p:spPr>
            <a:xfrm>
              <a:off x="4426210" y="3785570"/>
              <a:ext cx="2767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优点与缺点</a:t>
              </a:r>
              <a:endPara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25C9985-59BF-CB42-9DE6-2D08B65EEEF5}"/>
                </a:ext>
              </a:extLst>
            </p:cNvPr>
            <p:cNvSpPr txBox="1"/>
            <p:nvPr/>
          </p:nvSpPr>
          <p:spPr>
            <a:xfrm>
              <a:off x="4426210" y="2576802"/>
              <a:ext cx="236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endParaRPr lang="en-US" alt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4">
              <a:extLst>
                <a:ext uri="{FF2B5EF4-FFF2-40B4-BE49-F238E27FC236}">
                  <a16:creationId xmlns:a16="http://schemas.microsoft.com/office/drawing/2014/main" id="{08983F40-A440-CB43-8B28-65C1423FE09A}"/>
                </a:ext>
              </a:extLst>
            </p:cNvPr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9173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793243-ECDE-3244-B5CC-9C385125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092EED7-DB45-5F4E-9FBC-9866E8F6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13CEF0-9AE0-8441-B68E-BDCF643A5CD1}"/>
              </a:ext>
            </a:extLst>
          </p:cNvPr>
          <p:cNvSpPr txBox="1"/>
          <p:nvPr/>
        </p:nvSpPr>
        <p:spPr>
          <a:xfrm>
            <a:off x="395417" y="900971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数据集</a:t>
            </a:r>
            <a:endParaRPr kumimoji="1" lang="en-US" altLang="zh-CN" sz="2400" b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899D9D0-A85A-9F47-9F2C-3CCD94A8B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77725"/>
              </p:ext>
            </p:extLst>
          </p:nvPr>
        </p:nvGraphicFramePr>
        <p:xfrm>
          <a:off x="842686" y="1606732"/>
          <a:ext cx="7586436" cy="29260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28636">
                  <a:extLst>
                    <a:ext uri="{9D8B030D-6E8A-4147-A177-3AD203B41FA5}">
                      <a16:colId xmlns:a16="http://schemas.microsoft.com/office/drawing/2014/main" val="11146315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7936356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20123771"/>
                    </a:ext>
                  </a:extLst>
                </a:gridCol>
              </a:tblGrid>
              <a:tr h="34804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Data set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METR-LA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effectLst/>
                        </a:rPr>
                        <a:t>PeMS</a:t>
                      </a:r>
                      <a:r>
                        <a:rPr lang="en-US" sz="1800" b="1" dirty="0">
                          <a:effectLst/>
                        </a:rPr>
                        <a:t>-BAY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862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#sensors (Nodes)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70C0"/>
                          </a:solidFill>
                          <a:effectLst/>
                        </a:rPr>
                        <a:t>207</a:t>
                      </a:r>
                      <a:endParaRPr lang="zh-CN" altLang="en-US" sz="18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70C0"/>
                          </a:solidFill>
                          <a:effectLst/>
                        </a:rPr>
                        <a:t>325</a:t>
                      </a:r>
                      <a:endParaRPr lang="zh-CN" altLang="en-US" sz="18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84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#Directed Edges </a:t>
                      </a:r>
                      <a:endParaRPr lang="en-US" altLang="zh-CN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70C0"/>
                          </a:solidFill>
                          <a:effectLst/>
                        </a:rPr>
                        <a:t>1515</a:t>
                      </a:r>
                      <a:endParaRPr lang="zh-CN" altLang="en-US" sz="18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70C0"/>
                          </a:solidFill>
                          <a:effectLst/>
                        </a:rPr>
                        <a:t>2369</a:t>
                      </a:r>
                      <a:endParaRPr lang="zh-CN" altLang="en-US" sz="18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842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Los Angeles 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Bay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096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time periods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March 1–June 30, 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January 1–May</a:t>
                      </a:r>
                      <a:r>
                        <a:rPr lang="zh-CN" altLang="en-US" sz="1800" dirty="0">
                          <a:effectLst/>
                        </a:rPr>
                        <a:t> </a:t>
                      </a:r>
                      <a:r>
                        <a:rPr lang="en-US" altLang="zh-CN" sz="1800" dirty="0">
                          <a:effectLst/>
                        </a:rPr>
                        <a:t>31,</a:t>
                      </a:r>
                      <a:r>
                        <a:rPr lang="zh-CN" altLang="en-US" sz="1800" dirty="0">
                          <a:effectLst/>
                        </a:rPr>
                        <a:t> </a:t>
                      </a:r>
                      <a:r>
                        <a:rPr lang="en-US" altLang="zh-CN" sz="1800" dirty="0">
                          <a:effectLst/>
                        </a:rPr>
                        <a:t>2017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549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#Train Seq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23,974</a:t>
                      </a:r>
                      <a:endParaRPr lang="zh-CN" alt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effectLst/>
                        </a:rPr>
                        <a:t>36,465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789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#Val Seq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3,425</a:t>
                      </a:r>
                      <a:endParaRPr lang="zh-CN" alt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5,209</a:t>
                      </a:r>
                      <a:endParaRPr lang="zh-CN" alt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62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#Test Seq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effectLst/>
                        </a:rPr>
                        <a:t>6,850</a:t>
                      </a:r>
                      <a:endParaRPr lang="zh-CN" alt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effectLst/>
                        </a:rPr>
                        <a:t>10,419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163111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58DF660-D816-B04B-BA68-93E06F1646CD}"/>
              </a:ext>
            </a:extLst>
          </p:cNvPr>
          <p:cNvSpPr txBox="1"/>
          <p:nvPr/>
        </p:nvSpPr>
        <p:spPr>
          <a:xfrm>
            <a:off x="762001" y="4725487"/>
            <a:ext cx="7315200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000" dirty="0"/>
              <a:t>模型性能衡量指标</a:t>
            </a:r>
            <a:endParaRPr kumimoji="1" lang="en-US" altLang="zh-CN" sz="20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预测性能：</a:t>
            </a:r>
            <a:r>
              <a:rPr kumimoji="1" lang="en-US" altLang="zh-CN" dirty="0"/>
              <a:t>Rooted Mean Squared Error (RMSE)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计算开销：</a:t>
            </a:r>
            <a:r>
              <a:rPr lang="en-US" altLang="zh-CN" dirty="0"/>
              <a:t> Floating point operations</a:t>
            </a:r>
            <a:r>
              <a:rPr lang="zh-CN" altLang="en-US" dirty="0"/>
              <a:t> </a:t>
            </a:r>
            <a:r>
              <a:rPr lang="en-US" altLang="zh-CN" dirty="0"/>
              <a:t>(FLOPs)</a:t>
            </a:r>
            <a:endParaRPr kumimoji="1"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通信开销：到达最低 </a:t>
            </a:r>
            <a:r>
              <a:rPr kumimoji="1" lang="en-US" altLang="zh-CN" dirty="0"/>
              <a:t>validation error</a:t>
            </a:r>
            <a:r>
              <a:rPr kumimoji="1" lang="zh-CN" altLang="en-US" dirty="0"/>
              <a:t> 时的数据传输量</a:t>
            </a:r>
            <a:r>
              <a:rPr kumimoji="1" lang="en-US" altLang="zh-CN" dirty="0"/>
              <a:t> (GB)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847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793243-ECDE-3244-B5CC-9C385125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3E62B6C8-5866-C340-8A42-255B5A4F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13CEF0-9AE0-8441-B68E-BDCF643A5CD1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预测性能</a:t>
            </a:r>
            <a:endParaRPr kumimoji="1" lang="en-US" altLang="zh-CN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82DCC4-3470-3E47-BDD4-88BCDEF38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76" y="1362636"/>
            <a:ext cx="5417148" cy="4343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37D7CE-36A0-E54B-BB02-0FD584D72020}"/>
              </a:ext>
            </a:extLst>
          </p:cNvPr>
          <p:cNvSpPr txBox="1"/>
          <p:nvPr/>
        </p:nvSpPr>
        <p:spPr>
          <a:xfrm>
            <a:off x="555171" y="2144485"/>
            <a:ext cx="299357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GRU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FedAvg</a:t>
            </a:r>
            <a:r>
              <a:rPr kumimoji="1" lang="zh-CN" altLang="en-US" dirty="0"/>
              <a:t> 最差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GRU + FMTL</a:t>
            </a:r>
            <a:r>
              <a:rPr kumimoji="1" lang="zh-CN" altLang="en-US" dirty="0"/>
              <a:t> 以及 </a:t>
            </a:r>
            <a:r>
              <a:rPr kumimoji="1" lang="en-US" altLang="zh-CN" dirty="0"/>
              <a:t>CNFGNN</a:t>
            </a:r>
            <a:r>
              <a:rPr kumimoji="1" lang="zh-CN" altLang="en-US" dirty="0"/>
              <a:t> 比其他模型性能好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CNFGNN</a:t>
            </a:r>
            <a:r>
              <a:rPr kumimoji="1" lang="zh-CN" altLang="en-US" dirty="0"/>
              <a:t> 预测误差最小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7725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596356-FEAF-DA49-A756-FAAF4E93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4B448B7-564A-824B-AFB7-C0CBBDEB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49F8F3-B5C9-D849-B836-E25CB80FD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45" y="1612599"/>
            <a:ext cx="5751510" cy="3480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AEA132-EB51-444A-8249-068F3B2E2201}"/>
              </a:ext>
            </a:extLst>
          </p:cNvPr>
          <p:cNvSpPr txBox="1"/>
          <p:nvPr/>
        </p:nvSpPr>
        <p:spPr>
          <a:xfrm>
            <a:off x="395417" y="90097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计算开销和通信开销</a:t>
            </a:r>
            <a:endParaRPr kumimoji="1"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214495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B693F7-A066-8045-A917-3BA73CE04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F9DBBC6-163B-1D48-A3AA-74C2977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8F9B71-C667-3C47-AD16-7361B3FAEC21}"/>
              </a:ext>
            </a:extLst>
          </p:cNvPr>
          <p:cNvSpPr txBox="1"/>
          <p:nvPr/>
        </p:nvSpPr>
        <p:spPr>
          <a:xfrm>
            <a:off x="395417" y="900971"/>
            <a:ext cx="485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LinLibertineTB"/>
              </a:rPr>
              <a:t>Inductive Learning on Unseen Nodes</a:t>
            </a:r>
            <a:endParaRPr lang="en-US" altLang="zh-CN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3F8BDF-0851-DF47-8E18-2854B820E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14" y="1362636"/>
            <a:ext cx="4669972" cy="27740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A01A0B-7E0B-DA49-B4AD-7F4570B40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" y="4297099"/>
            <a:ext cx="7805057" cy="16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31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D6281A-6BE8-F54F-A997-2C3F1541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7D65BA-379B-764E-B663-8D2CEF2B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0C1903-B786-2649-9D2F-5788144C2DD2}"/>
              </a:ext>
            </a:extLst>
          </p:cNvPr>
          <p:cNvSpPr txBox="1"/>
          <p:nvPr/>
        </p:nvSpPr>
        <p:spPr>
          <a:xfrm>
            <a:off x="395417" y="900971"/>
            <a:ext cx="4040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LinLibertineTB"/>
              </a:rPr>
              <a:t>Ablation Study </a:t>
            </a:r>
            <a:r>
              <a:rPr lang="zh-CN" altLang="en-US" sz="2400" b="1" dirty="0">
                <a:latin typeface="LinLibertineTB"/>
              </a:rPr>
              <a:t>：</a:t>
            </a:r>
            <a:r>
              <a:rPr lang="en-US" altLang="zh-CN" sz="2400" b="1" dirty="0">
                <a:latin typeface="LinLibertineTB"/>
              </a:rPr>
              <a:t>AT</a:t>
            </a:r>
            <a:r>
              <a:rPr lang="zh-CN" altLang="en-US" sz="2400" b="1" dirty="0">
                <a:latin typeface="LinLibertineTB"/>
              </a:rPr>
              <a:t> </a:t>
            </a:r>
            <a:r>
              <a:rPr lang="en-US" altLang="zh-CN" sz="2400" b="1" dirty="0">
                <a:latin typeface="LinLibertineTB"/>
              </a:rPr>
              <a:t>&amp;</a:t>
            </a:r>
            <a:r>
              <a:rPr lang="zh-CN" altLang="en-US" sz="2400" b="1" dirty="0">
                <a:latin typeface="LinLibertineTB"/>
              </a:rPr>
              <a:t> </a:t>
            </a:r>
            <a:r>
              <a:rPr lang="en-US" altLang="zh-CN" sz="2400" b="1" dirty="0" err="1">
                <a:latin typeface="LinLibertineTB"/>
              </a:rPr>
              <a:t>FedAvg</a:t>
            </a:r>
            <a:endParaRPr lang="en-US" altLang="zh-CN" sz="2400" b="1" dirty="0">
              <a:latin typeface="LinLibertineTB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686AC0-731E-C949-AE6A-C96F29E0C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304" y="2018848"/>
            <a:ext cx="5076365" cy="31954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17BE0E-422A-0F41-B536-0FC1C5DB3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9" y="1523977"/>
            <a:ext cx="3575005" cy="438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1F092-294D-4529-AC3E-BA07023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012801-8C4A-9541-82BF-7EFE55B1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D57894-626F-4A5E-9F8A-3E71EDD07724}"/>
              </a:ext>
            </a:extLst>
          </p:cNvPr>
          <p:cNvGrpSpPr/>
          <p:nvPr/>
        </p:nvGrpSpPr>
        <p:grpSpPr>
          <a:xfrm>
            <a:off x="2122163" y="2312043"/>
            <a:ext cx="6306959" cy="2233913"/>
            <a:chOff x="1549246" y="2295061"/>
            <a:chExt cx="6306959" cy="223391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D6FE42-AEE7-409F-BD38-6AC28BBB12C5}"/>
                </a:ext>
              </a:extLst>
            </p:cNvPr>
            <p:cNvGrpSpPr/>
            <p:nvPr/>
          </p:nvGrpSpPr>
          <p:grpSpPr>
            <a:xfrm>
              <a:off x="1549246" y="3167389"/>
              <a:ext cx="2323652" cy="523220"/>
              <a:chOff x="1104898" y="1549242"/>
              <a:chExt cx="2323652" cy="523220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70546FE-631B-4E94-B7AB-EF39735194C7}"/>
                  </a:ext>
                </a:extLst>
              </p:cNvPr>
              <p:cNvSpPr txBox="1"/>
              <p:nvPr/>
            </p:nvSpPr>
            <p:spPr>
              <a:xfrm>
                <a:off x="1463657" y="1549242"/>
                <a:ext cx="1964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研究背景</a:t>
                </a:r>
              </a:p>
            </p:txBody>
          </p:sp>
          <p:grpSp>
            <p:nvGrpSpPr>
              <p:cNvPr id="28" name="Google Shape;1483;p78">
                <a:extLst>
                  <a:ext uri="{FF2B5EF4-FFF2-40B4-BE49-F238E27FC236}">
                    <a16:creationId xmlns:a16="http://schemas.microsoft.com/office/drawing/2014/main" id="{7FAFB9F4-AA02-45F0-89C3-BA9E44F80C8C}"/>
                  </a:ext>
                </a:extLst>
              </p:cNvPr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29" name="Google Shape;1484;p78">
                  <a:extLst>
                    <a:ext uri="{FF2B5EF4-FFF2-40B4-BE49-F238E27FC236}">
                      <a16:creationId xmlns:a16="http://schemas.microsoft.com/office/drawing/2014/main" id="{24ADBC5F-0B51-45CB-B0FF-6E821513F4F5}"/>
                    </a:ext>
                  </a:extLst>
                </p:cNvPr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>
                  <a:extLst>
                    <a:ext uri="{FF2B5EF4-FFF2-40B4-BE49-F238E27FC236}">
                      <a16:creationId xmlns:a16="http://schemas.microsoft.com/office/drawing/2014/main" id="{37BBF488-1A16-4059-8F26-4529511C82AE}"/>
                    </a:ext>
                  </a:extLst>
                </p:cNvPr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122D93-9830-4131-886A-16CBB3F17B29}"/>
                </a:ext>
              </a:extLst>
            </p:cNvPr>
            <p:cNvSpPr txBox="1"/>
            <p:nvPr/>
          </p:nvSpPr>
          <p:spPr>
            <a:xfrm>
              <a:off x="4426214" y="3956588"/>
              <a:ext cx="227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挑战与动机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02492D-66B2-4D59-9B1D-A1740FF47339}"/>
                </a:ext>
              </a:extLst>
            </p:cNvPr>
            <p:cNvSpPr txBox="1"/>
            <p:nvPr/>
          </p:nvSpPr>
          <p:spPr>
            <a:xfrm>
              <a:off x="4426214" y="3156602"/>
              <a:ext cx="29176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跨节点图联邦学习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E55FCD-9D03-48E3-AEA1-5A12479574C3}"/>
                </a:ext>
              </a:extLst>
            </p:cNvPr>
            <p:cNvSpPr txBox="1"/>
            <p:nvPr/>
          </p:nvSpPr>
          <p:spPr>
            <a:xfrm>
              <a:off x="4426214" y="2295061"/>
              <a:ext cx="3429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Spatiotemporal Data</a:t>
              </a:r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0ADFAD-6C0E-4268-BBCF-EC37DCF5A430}"/>
                </a:ext>
              </a:extLst>
            </p:cNvPr>
            <p:cNvCxnSpPr>
              <a:cxnSpLocks/>
            </p:cNvCxnSpPr>
            <p:nvPr/>
          </p:nvCxnSpPr>
          <p:spPr>
            <a:xfrm>
              <a:off x="4009131" y="2295061"/>
              <a:ext cx="0" cy="2233913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33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D6281A-6BE8-F54F-A997-2C3F1541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4F72EE3-3786-AF4C-838C-5EC18EA0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0C1903-B786-2649-9D2F-5788144C2DD2}"/>
              </a:ext>
            </a:extLst>
          </p:cNvPr>
          <p:cNvSpPr txBox="1"/>
          <p:nvPr/>
        </p:nvSpPr>
        <p:spPr>
          <a:xfrm>
            <a:off x="395417" y="900971"/>
            <a:ext cx="779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LinLibertineTB"/>
              </a:rPr>
              <a:t>Ablation Study </a:t>
            </a:r>
            <a:r>
              <a:rPr lang="zh-CN" altLang="en-US" sz="2400" b="1" dirty="0">
                <a:latin typeface="LinLibertineTB"/>
              </a:rPr>
              <a:t>：</a:t>
            </a:r>
            <a:r>
              <a:rPr lang="en-US" altLang="zh-CN" sz="2400" b="1" dirty="0">
                <a:latin typeface="LinLibertineTB"/>
              </a:rPr>
              <a:t>Effect of Client Rounds and Server Rounds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B11F59-29C5-BD4D-AD82-126127DE5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18" y="1825596"/>
            <a:ext cx="4650905" cy="32068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15AD5D-D46A-A94B-9BBF-5DDCC12AF53E}"/>
              </a:ext>
            </a:extLst>
          </p:cNvPr>
          <p:cNvSpPr txBox="1"/>
          <p:nvPr/>
        </p:nvSpPr>
        <p:spPr>
          <a:xfrm>
            <a:off x="395417" y="1719943"/>
            <a:ext cx="378460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</a:rPr>
              <a:t>lower 𝑅𝑐 /𝑅𝑠 ratios </a:t>
            </a:r>
            <a:r>
              <a:rPr lang="en-US" altLang="zh-CN" dirty="0"/>
              <a:t>(</a:t>
            </a:r>
            <a:r>
              <a:rPr lang="zh-CN" altLang="en-US" dirty="0"/>
              <a:t>𝑅𝑐 </a:t>
            </a:r>
            <a:r>
              <a:rPr lang="en-US" altLang="zh-CN" dirty="0"/>
              <a:t>/</a:t>
            </a:r>
            <a:r>
              <a:rPr lang="zh-CN" altLang="en-US" dirty="0"/>
              <a:t>𝑅𝑠 </a:t>
            </a:r>
            <a:r>
              <a:rPr lang="en-US" altLang="zh-CN" dirty="0"/>
              <a:t>&lt; 0.5) </a:t>
            </a:r>
            <a:r>
              <a:rPr lang="zh-CN" altLang="en-US" dirty="0"/>
              <a:t>：</a:t>
            </a:r>
            <a:r>
              <a:rPr lang="en-US" altLang="zh-CN" dirty="0"/>
              <a:t>lower forecasting errors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</a:rPr>
              <a:t>higher 𝑅𝑐 /𝑅𝑠 ratios </a:t>
            </a:r>
            <a:r>
              <a:rPr lang="en-US" altLang="zh-CN" dirty="0"/>
              <a:t>(𝑅𝑐 /𝑅𝑠 &gt; 2) </a:t>
            </a:r>
            <a:r>
              <a:rPr lang="zh-CN" altLang="en-US" dirty="0"/>
              <a:t>：</a:t>
            </a:r>
            <a:r>
              <a:rPr lang="en-US" altLang="zh-CN" dirty="0"/>
              <a:t> lower communication cost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</a:rPr>
              <a:t>similar 𝑅𝑐/𝑅𝑠 ratios </a:t>
            </a:r>
            <a:r>
              <a:rPr lang="zh-CN" altLang="en-US" dirty="0"/>
              <a:t>：</a:t>
            </a:r>
            <a:r>
              <a:rPr lang="en-US" altLang="zh-CN" dirty="0"/>
              <a:t>similar communication costs, while those with lower 𝑅𝑐 values perform better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6D69DB-0AD8-2B42-B560-F3A1E8BCE39F}"/>
              </a:ext>
            </a:extLst>
          </p:cNvPr>
          <p:cNvSpPr/>
          <p:nvPr/>
        </p:nvSpPr>
        <p:spPr>
          <a:xfrm>
            <a:off x="1933469" y="5371932"/>
            <a:ext cx="5806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LinLibertineT"/>
              </a:rPr>
              <a:t>Frequent node information exchange improves the forecasting performance. 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5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D496DC-5DEC-E541-A10D-CD9D7663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F95B9E7-538B-2A49-8EE1-AD0C4B2D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DD699-AFF7-6346-9BF9-DAA010F09F2E}"/>
              </a:ext>
            </a:extLst>
          </p:cNvPr>
          <p:cNvSpPr txBox="1"/>
          <p:nvPr/>
        </p:nvSpPr>
        <p:spPr>
          <a:xfrm>
            <a:off x="395417" y="9009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LinLibertineTB"/>
              </a:rPr>
              <a:t>优缺点</a:t>
            </a:r>
            <a:endParaRPr lang="en-US" altLang="zh-CN" sz="2400" b="1" dirty="0">
              <a:latin typeface="LinLibertineTB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C83FCA-DD77-4645-B673-5A7394184F9B}"/>
              </a:ext>
            </a:extLst>
          </p:cNvPr>
          <p:cNvSpPr txBox="1"/>
          <p:nvPr/>
        </p:nvSpPr>
        <p:spPr>
          <a:xfrm>
            <a:off x="562526" y="1523977"/>
            <a:ext cx="7526419" cy="4203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优点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第一个在联邦学习的背景下讨论时空数据建模的工作 </a:t>
            </a:r>
            <a:r>
              <a:rPr kumimoji="1" lang="en-US" altLang="zh-CN" dirty="0"/>
              <a:t>( </a:t>
            </a:r>
            <a:r>
              <a:rPr kumimoji="1" lang="en-US" altLang="zh-CN" dirty="0">
                <a:solidFill>
                  <a:srgbClr val="FF0000"/>
                </a:solidFill>
              </a:rPr>
              <a:t>FL + GRU&amp;GNN </a:t>
            </a:r>
            <a:r>
              <a:rPr kumimoji="1" lang="en-US" altLang="zh-CN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联邦学习结合 </a:t>
            </a:r>
            <a:r>
              <a:rPr kumimoji="1" lang="en-US" altLang="zh-CN" dirty="0"/>
              <a:t>Split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以及 </a:t>
            </a:r>
            <a:r>
              <a:rPr kumimoji="1" lang="en-US" altLang="zh-CN" dirty="0">
                <a:solidFill>
                  <a:srgbClr val="FF0000"/>
                </a:solidFill>
              </a:rPr>
              <a:t>Alternating Training</a:t>
            </a:r>
            <a:r>
              <a:rPr kumimoji="1" lang="zh-CN" altLang="en-US" dirty="0"/>
              <a:t>，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训练算法新颖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实验详细，且从结果看模型和方法都是有效的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一些思考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时空数据的模型</a:t>
            </a:r>
            <a:r>
              <a:rPr kumimoji="1" lang="zh-CN" altLang="en-US" dirty="0">
                <a:solidFill>
                  <a:srgbClr val="FF0000"/>
                </a:solidFill>
              </a:rPr>
              <a:t>（</a:t>
            </a:r>
            <a:r>
              <a:rPr kumimoji="1" lang="en-US" altLang="zh-CN" dirty="0">
                <a:solidFill>
                  <a:srgbClr val="FF0000"/>
                </a:solidFill>
              </a:rPr>
              <a:t>GRU&amp;GNN</a:t>
            </a:r>
            <a:r>
              <a:rPr kumimoji="1" lang="zh-CN" altLang="en-US" dirty="0">
                <a:solidFill>
                  <a:srgbClr val="FF0000"/>
                </a:solidFill>
              </a:rPr>
              <a:t>）无亮点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隐私问题，没有</a:t>
            </a:r>
            <a:r>
              <a:rPr lang="zh-CN" altLang="en-US" dirty="0"/>
              <a:t>分析终端上传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隐状态</a:t>
            </a:r>
            <a:r>
              <a:rPr lang="zh-CN" altLang="en-US" dirty="0"/>
              <a:t>的潜在</a:t>
            </a:r>
            <a:r>
              <a:rPr lang="zh-CN" altLang="en-US" dirty="0">
                <a:solidFill>
                  <a:srgbClr val="FF0000"/>
                </a:solidFill>
              </a:rPr>
              <a:t>隐私泄漏</a:t>
            </a:r>
            <a:r>
              <a:rPr lang="zh-CN" altLang="en-US" dirty="0"/>
              <a:t>问题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Alternating Training</a:t>
            </a:r>
            <a:r>
              <a:rPr lang="zh-CN" altLang="en-US" dirty="0"/>
              <a:t> 简单直观，没有理论分析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应用背景：交通流数据隐私？传感器终端性能？</a:t>
            </a:r>
          </a:p>
        </p:txBody>
      </p:sp>
    </p:spTree>
    <p:extLst>
      <p:ext uri="{BB962C8B-B14F-4D97-AF65-F5344CB8AC3E}">
        <p14:creationId xmlns:p14="http://schemas.microsoft.com/office/powerpoint/2010/main" val="3808367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390A8-A470-4C3C-81BD-F9C2724E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495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61B0FC-F541-5843-96A4-C8992BC2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7113657-6316-2B4E-8A1C-C279114F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Federated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4FD39844-D004-AC4E-A829-D80A5A4F5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63" y="1093076"/>
            <a:ext cx="5670938" cy="39102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2CE8AD-05E4-344A-845A-D195EE38AD4D}"/>
              </a:ext>
            </a:extLst>
          </p:cNvPr>
          <p:cNvSpPr txBox="1"/>
          <p:nvPr/>
        </p:nvSpPr>
        <p:spPr>
          <a:xfrm>
            <a:off x="395417" y="913782"/>
            <a:ext cx="31150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结构：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Client </a:t>
            </a:r>
            <a:r>
              <a:rPr kumimoji="1" lang="zh-CN" altLang="en-US" dirty="0"/>
              <a:t>一部分模型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一部分模型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Fed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联邦聚合模型</a:t>
            </a:r>
            <a:endParaRPr kumimoji="1" lang="en-US" altLang="zh-CN" dirty="0"/>
          </a:p>
          <a:p>
            <a:endParaRPr kumimoji="1" lang="en-US" altLang="zh-CN" b="1" dirty="0"/>
          </a:p>
          <a:p>
            <a:r>
              <a:rPr kumimoji="1" lang="zh-CN" altLang="en-US" b="1" dirty="0"/>
              <a:t>训练步骤：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Client</a:t>
            </a:r>
            <a:r>
              <a:rPr kumimoji="1" lang="zh-CN" altLang="en-US" dirty="0"/>
              <a:t> 先前向传播，输出到 </a:t>
            </a:r>
            <a:r>
              <a:rPr kumimoji="1" lang="en-US" altLang="zh-CN" dirty="0"/>
              <a:t>Main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前向传播，计算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，反向传播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所有 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 前向传播、</a:t>
            </a:r>
            <a:r>
              <a:rPr kumimoji="1" lang="en-US" altLang="zh-CN" dirty="0"/>
              <a:t> 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计算完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更新完模型之后，平均模型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将梯度返回 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 继续反向传播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Client</a:t>
            </a:r>
            <a:r>
              <a:rPr kumimoji="1" lang="zh-CN" altLang="en-US" dirty="0"/>
              <a:t> 更新完模型后，发送到 </a:t>
            </a:r>
            <a:r>
              <a:rPr kumimoji="1" lang="en-US" altLang="zh-CN" dirty="0"/>
              <a:t>Fed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进行联邦平均</a:t>
            </a:r>
            <a:endParaRPr kumimoji="1" lang="en-US" altLang="zh-CN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675E2EBE-BA42-4D48-8329-A9EB27A66604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603640" cy="41580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[1] Chandra Thapa, </a:t>
            </a:r>
            <a:r>
              <a:rPr lang="en-US" altLang="zh-CN" i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et al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. </a:t>
            </a:r>
            <a:r>
              <a:rPr lang="en-US" altLang="zh-CN" b="1" i="1" dirty="0" err="1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SplitFed</a:t>
            </a:r>
            <a:r>
              <a:rPr lang="en-US" altLang="zh-CN" b="1" i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: When Federated Learning Meets Split Learning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. AAAI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2022.</a:t>
            </a:r>
          </a:p>
        </p:txBody>
      </p:sp>
    </p:spTree>
    <p:extLst>
      <p:ext uri="{BB962C8B-B14F-4D97-AF65-F5344CB8AC3E}">
        <p14:creationId xmlns:p14="http://schemas.microsoft.com/office/powerpoint/2010/main" val="513075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9ACD6B-0A58-F441-9779-6C1B7D66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04B5630-F2BC-244D-93B3-C083360D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Split Learning</a:t>
            </a:r>
            <a:endParaRPr lang="zh-CN" altLang="en-US" dirty="0"/>
          </a:p>
        </p:txBody>
      </p:sp>
      <p:pic>
        <p:nvPicPr>
          <p:cNvPr id="5" name="图片 4" descr="形状&#10;&#10;低可信度描述已自动生成">
            <a:extLst>
              <a:ext uri="{FF2B5EF4-FFF2-40B4-BE49-F238E27FC236}">
                <a16:creationId xmlns:a16="http://schemas.microsoft.com/office/drawing/2014/main" id="{CC9400D6-BD9C-894E-9BF2-71F7E8B1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05" y="1147242"/>
            <a:ext cx="5534726" cy="40304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26FE7E-874B-104B-B6FF-F672615C3234}"/>
              </a:ext>
            </a:extLst>
          </p:cNvPr>
          <p:cNvSpPr txBox="1"/>
          <p:nvPr/>
        </p:nvSpPr>
        <p:spPr>
          <a:xfrm>
            <a:off x="395417" y="1357477"/>
            <a:ext cx="2940588" cy="3464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背景</a:t>
            </a:r>
            <a:r>
              <a:rPr lang="zh-CN" altLang="en-US" sz="2000" dirty="0"/>
              <a:t>：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数据极度隐私（医疗诊断数据）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本地性能受限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种类：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可以上传 </a:t>
            </a:r>
            <a:r>
              <a:rPr kumimoji="1" lang="en-US" altLang="zh-CN" dirty="0"/>
              <a:t>Labels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不允许上传</a:t>
            </a:r>
            <a:r>
              <a:rPr kumimoji="1" lang="en-US" altLang="zh-CN" dirty="0"/>
              <a:t>Labels</a:t>
            </a:r>
            <a:endParaRPr kumimoji="1" lang="zh-CN" altLang="en-US" dirty="0"/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B8A13378-A639-E343-823E-331F23668058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603640" cy="41580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[1]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Vepakomma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Praneeth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et al. </a:t>
            </a:r>
            <a:r>
              <a:rPr lang="en-US" altLang="zh-CN" b="1" i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Split learning for health: Distributed deep learning without sharing raw patient data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. 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arXiv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(2018).</a:t>
            </a:r>
          </a:p>
        </p:txBody>
      </p:sp>
    </p:spTree>
    <p:extLst>
      <p:ext uri="{BB962C8B-B14F-4D97-AF65-F5344CB8AC3E}">
        <p14:creationId xmlns:p14="http://schemas.microsoft.com/office/powerpoint/2010/main" val="376422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51E64B-6772-0A4D-A654-AD053413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02A3339-CE04-C848-A926-6FF1A167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FMTL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9D4761-B755-D142-9DCC-07B8715C2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18" y="1249680"/>
            <a:ext cx="5179800" cy="47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3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A42E03-29A8-F243-96EE-F91C3257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图神经网络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D06273-CB20-47D2-B42A-B5D5240D26F8}"/>
              </a:ext>
            </a:extLst>
          </p:cNvPr>
          <p:cNvSpPr txBox="1"/>
          <p:nvPr/>
        </p:nvSpPr>
        <p:spPr>
          <a:xfrm>
            <a:off x="428281" y="853491"/>
            <a:ext cx="5952422" cy="54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Calibri" panose="020F0502020204030204" pitchFamily="34" charset="0"/>
                <a:ea typeface="微软雅黑" panose="020B0503020204020204" pitchFamily="34" charset="-122"/>
              </a:rPr>
              <a:t>图数据的表示</a:t>
            </a:r>
            <a:endParaRPr lang="en-US" altLang="zh-CN" sz="22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0CCB757-F800-4DE0-8331-B05BFE502D84}"/>
              </a:ext>
            </a:extLst>
          </p:cNvPr>
          <p:cNvSpPr/>
          <p:nvPr/>
        </p:nvSpPr>
        <p:spPr>
          <a:xfrm>
            <a:off x="5639846" y="1628704"/>
            <a:ext cx="218440" cy="1417320"/>
          </a:xfrm>
          <a:custGeom>
            <a:avLst/>
            <a:gdLst/>
            <a:ahLst/>
            <a:cxnLst/>
            <a:rect l="l" t="t" r="r" b="b"/>
            <a:pathLst>
              <a:path w="218439" h="1417320">
                <a:moveTo>
                  <a:pt x="217931" y="1417320"/>
                </a:moveTo>
                <a:lnTo>
                  <a:pt x="175510" y="1415893"/>
                </a:lnTo>
                <a:lnTo>
                  <a:pt x="140874" y="1412001"/>
                </a:lnTo>
                <a:lnTo>
                  <a:pt x="117526" y="1406229"/>
                </a:lnTo>
                <a:lnTo>
                  <a:pt x="108965" y="1399159"/>
                </a:lnTo>
                <a:lnTo>
                  <a:pt x="108965" y="726821"/>
                </a:lnTo>
                <a:lnTo>
                  <a:pt x="100405" y="719750"/>
                </a:lnTo>
                <a:lnTo>
                  <a:pt x="77057" y="713978"/>
                </a:lnTo>
                <a:lnTo>
                  <a:pt x="42421" y="710086"/>
                </a:lnTo>
                <a:lnTo>
                  <a:pt x="0" y="708660"/>
                </a:lnTo>
                <a:lnTo>
                  <a:pt x="42421" y="707233"/>
                </a:lnTo>
                <a:lnTo>
                  <a:pt x="77057" y="703341"/>
                </a:lnTo>
                <a:lnTo>
                  <a:pt x="100405" y="697569"/>
                </a:lnTo>
                <a:lnTo>
                  <a:pt x="108965" y="690499"/>
                </a:lnTo>
                <a:lnTo>
                  <a:pt x="108965" y="18161"/>
                </a:lnTo>
                <a:lnTo>
                  <a:pt x="117526" y="11090"/>
                </a:lnTo>
                <a:lnTo>
                  <a:pt x="140874" y="5318"/>
                </a:lnTo>
                <a:lnTo>
                  <a:pt x="175510" y="1426"/>
                </a:lnTo>
                <a:lnTo>
                  <a:pt x="217931" y="0"/>
                </a:lnTo>
              </a:path>
            </a:pathLst>
          </a:custGeom>
          <a:ln w="9524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56350B-77B4-40C2-922F-A561F82DA36E}"/>
              </a:ext>
            </a:extLst>
          </p:cNvPr>
          <p:cNvSpPr txBox="1"/>
          <p:nvPr/>
        </p:nvSpPr>
        <p:spPr>
          <a:xfrm>
            <a:off x="6004855" y="1428649"/>
            <a:ext cx="9703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分子图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0CF450-F063-4F8C-9A99-EEBCFB5EFCA7}"/>
              </a:ext>
            </a:extLst>
          </p:cNvPr>
          <p:cNvSpPr txBox="1"/>
          <p:nvPr/>
        </p:nvSpPr>
        <p:spPr>
          <a:xfrm>
            <a:off x="6004854" y="2106669"/>
            <a:ext cx="1309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引文网络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89153B-2DF9-4459-8DC7-7EE9351855ED}"/>
              </a:ext>
            </a:extLst>
          </p:cNvPr>
          <p:cNvSpPr txBox="1"/>
          <p:nvPr/>
        </p:nvSpPr>
        <p:spPr>
          <a:xfrm>
            <a:off x="6004853" y="2784689"/>
            <a:ext cx="1309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推荐系统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7B442E-8E58-4073-8BE7-CF0A1E8C1454}"/>
              </a:ext>
            </a:extLst>
          </p:cNvPr>
          <p:cNvSpPr txBox="1"/>
          <p:nvPr/>
        </p:nvSpPr>
        <p:spPr>
          <a:xfrm>
            <a:off x="428281" y="3328540"/>
            <a:ext cx="5952422" cy="54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Calibri" panose="020F0502020204030204" pitchFamily="34" charset="0"/>
                <a:ea typeface="微软雅黑" panose="020B0503020204020204" pitchFamily="34" charset="-122"/>
              </a:rPr>
              <a:t>简单的图神经网络</a:t>
            </a:r>
            <a:endParaRPr lang="en-US" altLang="zh-CN" sz="22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 descr="图表, 气泡图&#10;&#10;描述已自动生成">
            <a:extLst>
              <a:ext uri="{FF2B5EF4-FFF2-40B4-BE49-F238E27FC236}">
                <a16:creationId xmlns:a16="http://schemas.microsoft.com/office/drawing/2014/main" id="{5A968A99-3463-4678-A525-AA30E67D5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8" y="1502618"/>
            <a:ext cx="3774764" cy="16846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06903F-29F1-43BC-9520-78A1E86DF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7" y="3867784"/>
            <a:ext cx="6753689" cy="22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3BAD996-8673-1B48-8DB3-3AF2420B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图神经网络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D06273-CB20-47D2-B42A-B5D5240D26F8}"/>
              </a:ext>
            </a:extLst>
          </p:cNvPr>
          <p:cNvSpPr txBox="1"/>
          <p:nvPr/>
        </p:nvSpPr>
        <p:spPr>
          <a:xfrm>
            <a:off x="428281" y="853491"/>
            <a:ext cx="5952422" cy="198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消息传递</a:t>
            </a:r>
            <a:endParaRPr lang="en-US" altLang="zh-CN" sz="24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获取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邻居节点信息</a:t>
            </a:r>
            <a:endParaRPr lang="en-US" altLang="zh-CN" sz="20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聚合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邻居节点信息</a:t>
            </a:r>
            <a:endParaRPr lang="en-US" altLang="zh-CN" sz="20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更新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中心节点信息</a:t>
            </a:r>
            <a:endParaRPr lang="en-US" altLang="zh-CN" sz="20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object 19">
            <a:extLst>
              <a:ext uri="{FF2B5EF4-FFF2-40B4-BE49-F238E27FC236}">
                <a16:creationId xmlns:a16="http://schemas.microsoft.com/office/drawing/2014/main" id="{7B228C97-F5ED-4304-BB8C-9CAA081BEF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6065" y="1568180"/>
            <a:ext cx="3866388" cy="1397042"/>
          </a:xfrm>
          <a:prstGeom prst="rect">
            <a:avLst/>
          </a:prstGeom>
        </p:spPr>
      </p:pic>
      <p:sp>
        <p:nvSpPr>
          <p:cNvPr id="9" name="object 27">
            <a:extLst>
              <a:ext uri="{FF2B5EF4-FFF2-40B4-BE49-F238E27FC236}">
                <a16:creationId xmlns:a16="http://schemas.microsoft.com/office/drawing/2014/main" id="{6D136F5C-8233-49F8-8CE1-F5636CE7033F}"/>
              </a:ext>
            </a:extLst>
          </p:cNvPr>
          <p:cNvSpPr txBox="1"/>
          <p:nvPr/>
        </p:nvSpPr>
        <p:spPr>
          <a:xfrm>
            <a:off x="3250488" y="1310450"/>
            <a:ext cx="506687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6944" algn="ctr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 panose="020F0502020204030204" pitchFamily="34" charset="0"/>
                <a:ea typeface="微软雅黑" panose="020B0503020204020204" pitchFamily="34" charset="-122"/>
              </a:rPr>
              <a:t>GIN: 3-5 layers  Operations: Sum + 2-layer FFN</a:t>
            </a: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A16A68FF-BFF2-4099-BCAD-DFECB6167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9" y="3094744"/>
            <a:ext cx="7016620" cy="2733585"/>
          </a:xfrm>
          <a:prstGeom prst="rect">
            <a:avLst/>
          </a:prstGeom>
        </p:spPr>
      </p:pic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F9D060A9-6D61-4DDC-90B7-EED847A48387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246114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[1] Gilmer et al. </a:t>
            </a:r>
            <a:r>
              <a:rPr lang="en-US" altLang="zh-CN" b="1" i="1" dirty="0">
                <a:solidFill>
                  <a:srgbClr val="02409A"/>
                </a:solidFill>
              </a:rPr>
              <a:t>Neural Message Passing for Quantum Chemistry</a:t>
            </a:r>
            <a:r>
              <a:rPr lang="en-US" altLang="zh-CN" dirty="0"/>
              <a:t>[C]. ICML, 2017.</a:t>
            </a:r>
          </a:p>
        </p:txBody>
      </p:sp>
    </p:spTree>
    <p:extLst>
      <p:ext uri="{BB962C8B-B14F-4D97-AF65-F5344CB8AC3E}">
        <p14:creationId xmlns:p14="http://schemas.microsoft.com/office/powerpoint/2010/main" val="500357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EDA13D-8560-FE4A-B0CF-38488EA9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DE48E7-E2C4-C14A-A8C3-E796E3BF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Encoder-Decoder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5BB35-3B1F-D04B-BD9E-F8B9C44FE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10" y="1689060"/>
            <a:ext cx="7449284" cy="34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82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02D3F-B9B1-5E41-AF5D-4E9F9EFF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DB27048-EB6D-0044-9DC6-754D9162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77FC0-1550-C041-8FE3-42198BF68424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训练过程</a:t>
            </a:r>
            <a:endParaRPr kumimoji="1"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0F1065-9C7A-6449-ACAD-4701E9C4F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41" y="1242678"/>
            <a:ext cx="4683365" cy="43654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42FD8C-FCDC-5C48-841C-A738E92F6A01}"/>
              </a:ext>
            </a:extLst>
          </p:cNvPr>
          <p:cNvSpPr txBox="1"/>
          <p:nvPr/>
        </p:nvSpPr>
        <p:spPr>
          <a:xfrm>
            <a:off x="502921" y="1378588"/>
            <a:ext cx="293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(1) Federated learning of on-node models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3B56CF-BCE9-844F-A395-16310A28C690}"/>
              </a:ext>
            </a:extLst>
          </p:cNvPr>
          <p:cNvGrpSpPr/>
          <p:nvPr/>
        </p:nvGrpSpPr>
        <p:grpSpPr>
          <a:xfrm>
            <a:off x="554278" y="2001594"/>
            <a:ext cx="3742430" cy="4087545"/>
            <a:chOff x="554278" y="2279116"/>
            <a:chExt cx="3488339" cy="38100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5A054AB-87BC-504F-B7E4-D80E1F51F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92"/>
            <a:stretch/>
          </p:blipFill>
          <p:spPr>
            <a:xfrm>
              <a:off x="554278" y="2279116"/>
              <a:ext cx="3488339" cy="1425376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E21AC07-637D-DE43-997E-ED4DCE2F9085}"/>
                </a:ext>
              </a:extLst>
            </p:cNvPr>
            <p:cNvGrpSpPr/>
            <p:nvPr/>
          </p:nvGrpSpPr>
          <p:grpSpPr>
            <a:xfrm>
              <a:off x="673171" y="3958689"/>
              <a:ext cx="2767260" cy="2130450"/>
              <a:chOff x="554278" y="3986398"/>
              <a:chExt cx="2767260" cy="213045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EC28FC1C-4FA6-0446-8D1E-F2CDFC21E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278" y="3986398"/>
                <a:ext cx="2767260" cy="1726317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8F1B013-999E-8848-A9D8-1BCAB9DBC3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08"/>
              <a:stretch/>
            </p:blipFill>
            <p:spPr>
              <a:xfrm>
                <a:off x="609557" y="5668506"/>
                <a:ext cx="2447714" cy="4483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821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DEA13F-A541-AE49-BC2E-CECD30B5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C2EDFF2-525A-AF41-BBE5-6B05ED6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819A5D-B0FE-B14B-A6C4-07BEFB6219CF}"/>
              </a:ext>
            </a:extLst>
          </p:cNvPr>
          <p:cNvSpPr txBox="1"/>
          <p:nvPr/>
        </p:nvSpPr>
        <p:spPr>
          <a:xfrm>
            <a:off x="395417" y="912216"/>
            <a:ext cx="309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Spatio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ea typeface="微软雅黑" panose="020B0503020204020204" pitchFamily="34" charset="-122"/>
              </a:rPr>
              <a:t>temporal</a:t>
            </a:r>
            <a:r>
              <a:rPr lang="en-US" altLang="zh-CN" sz="2400" b="1" dirty="0">
                <a:ea typeface="微软雅黑" panose="020B0503020204020204" pitchFamily="34" charset="-122"/>
              </a:rPr>
              <a:t> Data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770925-77EB-6A4B-B7A3-D5E6464C535B}"/>
              </a:ext>
            </a:extLst>
          </p:cNvPr>
          <p:cNvSpPr txBox="1"/>
          <p:nvPr/>
        </p:nvSpPr>
        <p:spPr>
          <a:xfrm>
            <a:off x="445012" y="1373881"/>
            <a:ext cx="2366513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空气质量数据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人口流动数据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accent2"/>
                </a:solidFill>
              </a:rPr>
              <a:t>交通流量数据</a:t>
            </a:r>
            <a:endParaRPr kumimoji="1" lang="en-US" altLang="zh-CN" sz="200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…...</a:t>
            </a:r>
            <a:endParaRPr kumimoji="1" lang="zh-CN" altLang="en-US" sz="2000" dirty="0"/>
          </a:p>
        </p:txBody>
      </p:sp>
      <p:pic>
        <p:nvPicPr>
          <p:cNvPr id="11" name="图片 10" descr="图片包含 地图&#10;&#10;描述已自动生成">
            <a:extLst>
              <a:ext uri="{FF2B5EF4-FFF2-40B4-BE49-F238E27FC236}">
                <a16:creationId xmlns:a16="http://schemas.microsoft.com/office/drawing/2014/main" id="{A26B93A0-8705-1442-8885-BB3DAF2F2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49" y="912216"/>
            <a:ext cx="2894226" cy="2420100"/>
          </a:xfrm>
          <a:prstGeom prst="rect">
            <a:avLst/>
          </a:prstGeom>
        </p:spPr>
      </p:pic>
      <p:pic>
        <p:nvPicPr>
          <p:cNvPr id="13" name="图片 12" descr="直方图&#10;&#10;描述已自动生成">
            <a:extLst>
              <a:ext uri="{FF2B5EF4-FFF2-40B4-BE49-F238E27FC236}">
                <a16:creationId xmlns:a16="http://schemas.microsoft.com/office/drawing/2014/main" id="{FDE1A75A-4590-0F49-862E-80CA6CECD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49" y="3642009"/>
            <a:ext cx="3005453" cy="209029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E26ECFF-7B59-9A4E-BBAB-11B0AC95C635}"/>
              </a:ext>
            </a:extLst>
          </p:cNvPr>
          <p:cNvSpPr/>
          <p:nvPr/>
        </p:nvSpPr>
        <p:spPr>
          <a:xfrm>
            <a:off x="6440908" y="3302497"/>
            <a:ext cx="814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Suisse"/>
              </a:rPr>
              <a:t>Spatial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7319D3-7175-CB4C-8E6E-8F19F65D127E}"/>
              </a:ext>
            </a:extLst>
          </p:cNvPr>
          <p:cNvSpPr/>
          <p:nvPr/>
        </p:nvSpPr>
        <p:spPr>
          <a:xfrm>
            <a:off x="6318631" y="5732307"/>
            <a:ext cx="105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Suisse"/>
              </a:rPr>
              <a:t>Temporal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EDD64C-FD2C-4B44-B412-B1ECF8153089}"/>
              </a:ext>
            </a:extLst>
          </p:cNvPr>
          <p:cNvSpPr txBox="1"/>
          <p:nvPr/>
        </p:nvSpPr>
        <p:spPr>
          <a:xfrm>
            <a:off x="445012" y="3734549"/>
            <a:ext cx="4837916" cy="134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特点：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</a:rPr>
              <a:t>空间</a:t>
            </a:r>
            <a:r>
              <a:rPr kumimoji="1" lang="zh-CN" altLang="en-US" dirty="0"/>
              <a:t>关系：道路上传感器网络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6"/>
                </a:solidFill>
              </a:rPr>
              <a:t>时间</a:t>
            </a:r>
            <a:r>
              <a:rPr kumimoji="1" lang="zh-CN" altLang="en-US" dirty="0"/>
              <a:t>序列：多个时间点的交通速度、容量等</a:t>
            </a:r>
            <a:endParaRPr kumimoji="1"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883F9E-9BA4-DC44-8D82-6D93F2E13890}"/>
              </a:ext>
            </a:extLst>
          </p:cNvPr>
          <p:cNvSpPr/>
          <p:nvPr/>
        </p:nvSpPr>
        <p:spPr>
          <a:xfrm>
            <a:off x="589180" y="5360081"/>
            <a:ext cx="4549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temporal dynamics </a:t>
            </a:r>
            <a:r>
              <a:rPr lang="en-US" altLang="zh-CN" sz="2000" b="1" dirty="0"/>
              <a:t>&amp;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spatial correlations</a:t>
            </a:r>
            <a:endParaRPr lang="zh-CN" altLang="en-US" sz="2000" b="1" dirty="0"/>
          </a:p>
        </p:txBody>
      </p: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5A1FC0B8-7627-0141-8B48-DCCE3947BBE0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603640" cy="41580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[1]Yu B, Yin H, Zhu Z. </a:t>
            </a:r>
            <a:r>
              <a:rPr lang="en-US" altLang="zh-CN" b="1" i="1" dirty="0" err="1">
                <a:solidFill>
                  <a:schemeClr val="accent1"/>
                </a:solidFill>
              </a:rPr>
              <a:t>Spatio</a:t>
            </a:r>
            <a:r>
              <a:rPr lang="en-US" altLang="zh-CN" b="1" i="1" dirty="0">
                <a:solidFill>
                  <a:schemeClr val="accent1"/>
                </a:solidFill>
              </a:rPr>
              <a:t>-temporal Graph Convolutional Networks: A Deep Learning Framework for Traffic Forecasting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[C]//IJCAI. 2018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60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02D3F-B9B1-5E41-AF5D-4E9F9EFF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B1961E-1006-1C4D-B843-A921475D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77FC0-1550-C041-8FE3-42198BF68424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训练过程</a:t>
            </a:r>
            <a:endParaRPr kumimoji="1"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2FD8C-FCDC-5C48-841C-A738E92F6A01}"/>
              </a:ext>
            </a:extLst>
          </p:cNvPr>
          <p:cNvSpPr txBox="1"/>
          <p:nvPr/>
        </p:nvSpPr>
        <p:spPr>
          <a:xfrm>
            <a:off x="502921" y="1531620"/>
            <a:ext cx="293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(2) Temporal encoding update</a:t>
            </a:r>
            <a:endParaRPr lang="en-US" altLang="zh-CN" dirty="0">
              <a:solidFill>
                <a:schemeClr val="accent1"/>
              </a:solidFill>
              <a:effectLst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A4D5CC9-5F75-5045-B5FE-9813DF1F4D88}"/>
              </a:ext>
            </a:extLst>
          </p:cNvPr>
          <p:cNvGrpSpPr/>
          <p:nvPr/>
        </p:nvGrpSpPr>
        <p:grpSpPr>
          <a:xfrm>
            <a:off x="730961" y="2346935"/>
            <a:ext cx="2709470" cy="623006"/>
            <a:chOff x="730961" y="2346935"/>
            <a:chExt cx="2709470" cy="62300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AF8F748-8590-7044-93B6-5B645A8B3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61" y="2346935"/>
              <a:ext cx="2709470" cy="20448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B2DCA4C-F39E-B84F-9F82-4001CB170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61" y="2496656"/>
              <a:ext cx="2406534" cy="473285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03EAA99-E33D-0548-847E-7DAD1BA98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1" y="3322975"/>
            <a:ext cx="3565236" cy="5549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FD19E28-D90B-4D46-818C-236C3F9B1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41" y="1242678"/>
            <a:ext cx="4683365" cy="43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0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02D3F-B9B1-5E41-AF5D-4E9F9EFF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229DC8D-C9CC-4F4A-8BD3-2F8B7E67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77FC0-1550-C041-8FE3-42198BF68424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训练过程</a:t>
            </a:r>
            <a:endParaRPr kumimoji="1"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2FD8C-FCDC-5C48-841C-A738E92F6A01}"/>
              </a:ext>
            </a:extLst>
          </p:cNvPr>
          <p:cNvSpPr txBox="1"/>
          <p:nvPr/>
        </p:nvSpPr>
        <p:spPr>
          <a:xfrm>
            <a:off x="502921" y="1362636"/>
            <a:ext cx="293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(3) Split Learning of GN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60607A-E9C9-EA42-8775-36D875266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5" y="1731968"/>
            <a:ext cx="3507951" cy="31740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6D3D1C-A6B8-E44F-8E70-BAA61AE44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2" y="5039322"/>
            <a:ext cx="3229794" cy="9177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F7B808-7850-9F4B-80A6-18C635F5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41" y="1242678"/>
            <a:ext cx="4683365" cy="43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08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02D3F-B9B1-5E41-AF5D-4E9F9EFF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6E94C0E-B891-6D4C-8E89-24B2E242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77FC0-1550-C041-8FE3-42198BF68424}"/>
              </a:ext>
            </a:extLst>
          </p:cNvPr>
          <p:cNvSpPr txBox="1"/>
          <p:nvPr/>
        </p:nvSpPr>
        <p:spPr>
          <a:xfrm>
            <a:off x="395417" y="900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训练过程</a:t>
            </a:r>
            <a:endParaRPr kumimoji="1"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2FD8C-FCDC-5C48-841C-A738E92F6A01}"/>
              </a:ext>
            </a:extLst>
          </p:cNvPr>
          <p:cNvSpPr txBox="1"/>
          <p:nvPr/>
        </p:nvSpPr>
        <p:spPr>
          <a:xfrm>
            <a:off x="502976" y="1377438"/>
            <a:ext cx="338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(4) On-node graph embedding update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AF790E-A82E-4440-8B09-CABA7AEF6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6" y="2323610"/>
            <a:ext cx="3788147" cy="12852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72D7A4B-D506-1743-89D8-CACCEAF0C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41" y="1242678"/>
            <a:ext cx="4683365" cy="43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9FB813-073C-BC49-B791-F5B39498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E21B57F-ED2E-894A-891B-8B4BA8AE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CB754E-6464-4142-B29B-D5A3D40FB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546" y="896794"/>
            <a:ext cx="2961329" cy="21667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185B505-8B01-D14B-9CB9-FB5E3CF16955}"/>
              </a:ext>
            </a:extLst>
          </p:cNvPr>
          <p:cNvSpPr/>
          <p:nvPr/>
        </p:nvSpPr>
        <p:spPr>
          <a:xfrm>
            <a:off x="395417" y="1349780"/>
            <a:ext cx="48358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indicates </a:t>
            </a:r>
            <a:r>
              <a:rPr lang="zh-CN" altLang="en-US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frame 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current trafﬁc status at time step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recorded in a graph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structured data matrix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3839AD-9E45-0743-AE51-DD17AC3B43B9}"/>
              </a:ext>
            </a:extLst>
          </p:cNvPr>
          <p:cNvSpPr/>
          <p:nvPr/>
        </p:nvSpPr>
        <p:spPr>
          <a:xfrm>
            <a:off x="395417" y="850359"/>
            <a:ext cx="411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ea typeface="微软雅黑" panose="020B0503020204020204" pitchFamily="34" charset="-122"/>
              </a:rPr>
              <a:t>Spatiotemporal Data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Modeling</a:t>
            </a:r>
            <a:endParaRPr kumimoji="1"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0D2BB-CCBA-484E-8ACA-345BFD3B4DD3}"/>
              </a:ext>
            </a:extLst>
          </p:cNvPr>
          <p:cNvSpPr/>
          <p:nvPr/>
        </p:nvSpPr>
        <p:spPr>
          <a:xfrm>
            <a:off x="5675715" y="2966731"/>
            <a:ext cx="287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Graph-structured trafﬁc data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EF5007-C142-D94C-83D1-F25F49BC6666}"/>
              </a:ext>
            </a:extLst>
          </p:cNvPr>
          <p:cNvSpPr txBox="1"/>
          <p:nvPr/>
        </p:nvSpPr>
        <p:spPr>
          <a:xfrm>
            <a:off x="560686" y="3010354"/>
            <a:ext cx="378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空间信息：图神经网络</a:t>
            </a:r>
            <a:endParaRPr kumimoji="1" lang="en-US" altLang="zh-CN" dirty="0"/>
          </a:p>
          <a:p>
            <a:r>
              <a:rPr kumimoji="1" lang="zh-CN" altLang="en-US" dirty="0"/>
              <a:t>时序信息：</a:t>
            </a:r>
            <a:r>
              <a:rPr kumimoji="1" lang="en-US" altLang="zh-CN" dirty="0"/>
              <a:t>CNN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7D68B52-41D8-6543-95FF-37110C4D6029}"/>
              </a:ext>
            </a:extLst>
          </p:cNvPr>
          <p:cNvGrpSpPr/>
          <p:nvPr/>
        </p:nvGrpSpPr>
        <p:grpSpPr>
          <a:xfrm>
            <a:off x="2204851" y="3686603"/>
            <a:ext cx="4977176" cy="2546590"/>
            <a:chOff x="4542090" y="3599456"/>
            <a:chExt cx="4528867" cy="2317211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607221-4C79-4643-AA4D-48DF67587860}"/>
                </a:ext>
              </a:extLst>
            </p:cNvPr>
            <p:cNvGrpSpPr/>
            <p:nvPr/>
          </p:nvGrpSpPr>
          <p:grpSpPr>
            <a:xfrm>
              <a:off x="4542090" y="3599456"/>
              <a:ext cx="1247437" cy="2317211"/>
              <a:chOff x="4542090" y="3599456"/>
              <a:chExt cx="1247437" cy="2317211"/>
            </a:xfrm>
          </p:grpSpPr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92DC04D5-2A37-8A4E-AD48-B4BF7ACED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72000" y="3599456"/>
                <a:ext cx="807307" cy="568825"/>
              </a:xfrm>
              <a:prstGeom prst="rect">
                <a:avLst/>
              </a:prstGeom>
            </p:spPr>
          </p:pic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DF3E2FE1-4091-4D48-A98D-B2A471824B70}"/>
                  </a:ext>
                </a:extLst>
              </p:cNvPr>
              <p:cNvSpPr/>
              <p:nvPr/>
            </p:nvSpPr>
            <p:spPr>
              <a:xfrm>
                <a:off x="4542091" y="4434485"/>
                <a:ext cx="867123" cy="23065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/>
                  <a:t>GNN-Filter</a:t>
                </a:r>
                <a:endParaRPr kumimoji="1" lang="zh-CN" altLang="en-US" sz="1200" dirty="0"/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E1E9E9C3-8F2C-4749-90AA-55FF8386C4E5}"/>
                  </a:ext>
                </a:extLst>
              </p:cNvPr>
              <p:cNvSpPr/>
              <p:nvPr/>
            </p:nvSpPr>
            <p:spPr>
              <a:xfrm>
                <a:off x="4542090" y="5234123"/>
                <a:ext cx="867123" cy="23065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/>
                  <a:t>Sequence</a:t>
                </a:r>
                <a:endParaRPr kumimoji="1" lang="zh-CN" altLang="en-US" sz="1200" dirty="0"/>
              </a:p>
            </p:txBody>
          </p: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DDD2E698-24E4-434C-8FB5-E0A200E2C750}"/>
                  </a:ext>
                </a:extLst>
              </p:cNvPr>
              <p:cNvCxnSpPr>
                <a:stCxn id="10" idx="2"/>
                <a:endCxn id="12" idx="0"/>
              </p:cNvCxnSpPr>
              <p:nvPr/>
            </p:nvCxnSpPr>
            <p:spPr>
              <a:xfrm flipH="1">
                <a:off x="4975653" y="4168281"/>
                <a:ext cx="1" cy="266204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0C262233-6D79-884F-AF76-15C1C3F60C5D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4975651" y="4665144"/>
                <a:ext cx="2" cy="203418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B22D839E-430C-F242-BBF3-0DB286390705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 flipH="1">
                <a:off x="4975652" y="5030705"/>
                <a:ext cx="1" cy="203418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07AAA238-3774-F642-9AD7-E4735938B2AC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4975652" y="5464782"/>
                <a:ext cx="0" cy="221226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65E4EEC-96D6-AA45-9E80-F710DBED437F}"/>
                  </a:ext>
                </a:extLst>
              </p:cNvPr>
              <p:cNvSpPr txBox="1"/>
              <p:nvPr/>
            </p:nvSpPr>
            <p:spPr>
              <a:xfrm>
                <a:off x="5345175" y="3836206"/>
                <a:ext cx="444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zh-CN" sz="12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sz="1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2033F3C-561C-CA47-B0E8-123C3BA84693}"/>
                  </a:ext>
                </a:extLst>
              </p:cNvPr>
              <p:cNvSpPr txBox="1"/>
              <p:nvPr/>
            </p:nvSpPr>
            <p:spPr>
              <a:xfrm>
                <a:off x="4778358" y="4786161"/>
                <a:ext cx="5277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</a:t>
                </a:r>
                <a:r>
                  <a:rPr kumimoji="1"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12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sz="1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483CE14-8D67-9642-96CA-2CF89DDC9C33}"/>
                  </a:ext>
                </a:extLst>
              </p:cNvPr>
              <p:cNvSpPr txBox="1"/>
              <p:nvPr/>
            </p:nvSpPr>
            <p:spPr>
              <a:xfrm>
                <a:off x="4778358" y="5639668"/>
                <a:ext cx="3593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zh-CN" sz="12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A49C67E-D5DD-964E-A39C-AF8604B09324}"/>
                </a:ext>
              </a:extLst>
            </p:cNvPr>
            <p:cNvGrpSpPr/>
            <p:nvPr/>
          </p:nvGrpSpPr>
          <p:grpSpPr>
            <a:xfrm>
              <a:off x="5867358" y="3599456"/>
              <a:ext cx="1247437" cy="2317211"/>
              <a:chOff x="4542090" y="3599456"/>
              <a:chExt cx="1247437" cy="2317211"/>
            </a:xfrm>
          </p:grpSpPr>
          <p:pic>
            <p:nvPicPr>
              <p:cNvPr id="32" name="图形 31">
                <a:extLst>
                  <a:ext uri="{FF2B5EF4-FFF2-40B4-BE49-F238E27FC236}">
                    <a16:creationId xmlns:a16="http://schemas.microsoft.com/office/drawing/2014/main" id="{67AD3882-06B2-BD45-9A01-55077DDFE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72000" y="3599456"/>
                <a:ext cx="807307" cy="568825"/>
              </a:xfrm>
              <a:prstGeom prst="rect">
                <a:avLst/>
              </a:prstGeom>
            </p:spPr>
          </p:pic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A0E47C7F-6706-AC41-82F4-686BE2E761A6}"/>
                  </a:ext>
                </a:extLst>
              </p:cNvPr>
              <p:cNvSpPr/>
              <p:nvPr/>
            </p:nvSpPr>
            <p:spPr>
              <a:xfrm>
                <a:off x="4542091" y="4434485"/>
                <a:ext cx="867123" cy="23065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/>
                  <a:t>GNN-Filter</a:t>
                </a:r>
                <a:endParaRPr kumimoji="1" lang="zh-CN" altLang="en-US" sz="1200" dirty="0"/>
              </a:p>
            </p:txBody>
          </p:sp>
          <p:sp>
            <p:nvSpPr>
              <p:cNvPr id="34" name="圆角矩形 33">
                <a:extLst>
                  <a:ext uri="{FF2B5EF4-FFF2-40B4-BE49-F238E27FC236}">
                    <a16:creationId xmlns:a16="http://schemas.microsoft.com/office/drawing/2014/main" id="{38153A3F-4CF2-E74B-A3B3-1A87B6C97605}"/>
                  </a:ext>
                </a:extLst>
              </p:cNvPr>
              <p:cNvSpPr/>
              <p:nvPr/>
            </p:nvSpPr>
            <p:spPr>
              <a:xfrm>
                <a:off x="4542090" y="5234123"/>
                <a:ext cx="867123" cy="23065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/>
                  <a:t>Sequence</a:t>
                </a:r>
                <a:endParaRPr kumimoji="1" lang="zh-CN" altLang="en-US" sz="1200" dirty="0"/>
              </a:p>
            </p:txBody>
          </p: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3E167585-695F-7144-A90D-71537D78CC72}"/>
                  </a:ext>
                </a:extLst>
              </p:cNvPr>
              <p:cNvCxnSpPr>
                <a:stCxn id="32" idx="2"/>
                <a:endCxn id="33" idx="0"/>
              </p:cNvCxnSpPr>
              <p:nvPr/>
            </p:nvCxnSpPr>
            <p:spPr>
              <a:xfrm flipH="1">
                <a:off x="4975653" y="4168281"/>
                <a:ext cx="1" cy="266204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72AE8A06-39C9-CC40-B8C5-B8C174C3F4DB}"/>
                  </a:ext>
                </a:extLst>
              </p:cNvPr>
              <p:cNvCxnSpPr>
                <a:cxnSpLocks/>
                <a:stCxn id="33" idx="2"/>
              </p:cNvCxnSpPr>
              <p:nvPr/>
            </p:nvCxnSpPr>
            <p:spPr>
              <a:xfrm flipH="1">
                <a:off x="4975651" y="4665144"/>
                <a:ext cx="2" cy="203418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4D1139BF-2EBC-1941-A540-CC723DF3DD12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 flipH="1">
                <a:off x="4975652" y="5030705"/>
                <a:ext cx="1" cy="203418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2700375E-4FDD-824C-9234-A4D058D215D8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>
                <a:off x="4975652" y="5464782"/>
                <a:ext cx="0" cy="221226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8D37791-ECAE-CE46-A805-D98EBA2BC25E}"/>
                  </a:ext>
                </a:extLst>
              </p:cNvPr>
              <p:cNvSpPr txBox="1"/>
              <p:nvPr/>
            </p:nvSpPr>
            <p:spPr>
              <a:xfrm>
                <a:off x="5345175" y="3836206"/>
                <a:ext cx="444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kumimoji="1" lang="en-US" altLang="zh-CN" sz="12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sz="1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9E377EC-1EFB-344D-854F-A3FD270DCF0F}"/>
                  </a:ext>
                </a:extLst>
              </p:cNvPr>
              <p:cNvSpPr txBox="1"/>
              <p:nvPr/>
            </p:nvSpPr>
            <p:spPr>
              <a:xfrm>
                <a:off x="4778358" y="4786161"/>
                <a:ext cx="5277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</a:t>
                </a:r>
                <a:r>
                  <a:rPr kumimoji="1"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12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sz="1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147080-86EF-3B44-A902-2907EBB807C8}"/>
                  </a:ext>
                </a:extLst>
              </p:cNvPr>
              <p:cNvSpPr txBox="1"/>
              <p:nvPr/>
            </p:nvSpPr>
            <p:spPr>
              <a:xfrm>
                <a:off x="4778358" y="5639668"/>
                <a:ext cx="3593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kumimoji="1" lang="en-US" altLang="zh-CN" sz="12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B74AEED-1182-4140-B1F4-819177588F1A}"/>
                </a:ext>
              </a:extLst>
            </p:cNvPr>
            <p:cNvGrpSpPr/>
            <p:nvPr/>
          </p:nvGrpSpPr>
          <p:grpSpPr>
            <a:xfrm>
              <a:off x="7789856" y="3599456"/>
              <a:ext cx="1281101" cy="2317211"/>
              <a:chOff x="4542090" y="3599456"/>
              <a:chExt cx="1281101" cy="2317211"/>
            </a:xfrm>
          </p:grpSpPr>
          <p:pic>
            <p:nvPicPr>
              <p:cNvPr id="43" name="图形 42">
                <a:extLst>
                  <a:ext uri="{FF2B5EF4-FFF2-40B4-BE49-F238E27FC236}">
                    <a16:creationId xmlns:a16="http://schemas.microsoft.com/office/drawing/2014/main" id="{51C2359F-801F-A143-A158-DD9CF45C6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72000" y="3599456"/>
                <a:ext cx="807307" cy="568825"/>
              </a:xfrm>
              <a:prstGeom prst="rect">
                <a:avLst/>
              </a:prstGeom>
            </p:spPr>
          </p:pic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8F06B475-2E43-3E47-825E-CAA433589EF5}"/>
                  </a:ext>
                </a:extLst>
              </p:cNvPr>
              <p:cNvSpPr/>
              <p:nvPr/>
            </p:nvSpPr>
            <p:spPr>
              <a:xfrm>
                <a:off x="4542091" y="4434485"/>
                <a:ext cx="867123" cy="23065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/>
                  <a:t>GNN-Filter</a:t>
                </a:r>
                <a:endParaRPr kumimoji="1" lang="zh-CN" altLang="en-US" sz="1200" dirty="0"/>
              </a:p>
            </p:txBody>
          </p:sp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FC4BA299-DF0A-574E-A4B0-C2AA7DDD06FF}"/>
                  </a:ext>
                </a:extLst>
              </p:cNvPr>
              <p:cNvSpPr/>
              <p:nvPr/>
            </p:nvSpPr>
            <p:spPr>
              <a:xfrm>
                <a:off x="4542090" y="5234123"/>
                <a:ext cx="867123" cy="23065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/>
                  <a:t>Sequence</a:t>
                </a:r>
                <a:endParaRPr kumimoji="1" lang="zh-CN" altLang="en-US" sz="1200" dirty="0"/>
              </a:p>
            </p:txBody>
          </p: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075145B4-472E-564E-A276-48B37BBF91A6}"/>
                  </a:ext>
                </a:extLst>
              </p:cNvPr>
              <p:cNvCxnSpPr>
                <a:stCxn id="43" idx="2"/>
                <a:endCxn id="44" idx="0"/>
              </p:cNvCxnSpPr>
              <p:nvPr/>
            </p:nvCxnSpPr>
            <p:spPr>
              <a:xfrm flipH="1">
                <a:off x="4975653" y="4168281"/>
                <a:ext cx="1" cy="266204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7B41979D-A2A3-DC42-AB32-A0E47599F5A6}"/>
                  </a:ext>
                </a:extLst>
              </p:cNvPr>
              <p:cNvCxnSpPr>
                <a:cxnSpLocks/>
                <a:stCxn id="44" idx="2"/>
              </p:cNvCxnSpPr>
              <p:nvPr/>
            </p:nvCxnSpPr>
            <p:spPr>
              <a:xfrm flipH="1">
                <a:off x="4975651" y="4665144"/>
                <a:ext cx="2" cy="203418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87C6723C-B543-6340-8957-FBF0B4BF758F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flipH="1">
                <a:off x="4975652" y="5030705"/>
                <a:ext cx="1" cy="203418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7C592B74-0812-4346-886E-3ABB55E2343A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>
                <a:off x="4975652" y="5464782"/>
                <a:ext cx="0" cy="221226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4E851E7-63E6-8143-A127-87B6B4917E86}"/>
                  </a:ext>
                </a:extLst>
              </p:cNvPr>
              <p:cNvSpPr txBox="1"/>
              <p:nvPr/>
            </p:nvSpPr>
            <p:spPr>
              <a:xfrm>
                <a:off x="5345175" y="3836206"/>
                <a:ext cx="4780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kumimoji="1" lang="en-US" altLang="zh-CN" sz="12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sz="1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9E97C98-171B-B94B-A758-35B795A19A81}"/>
                  </a:ext>
                </a:extLst>
              </p:cNvPr>
              <p:cNvSpPr txBox="1"/>
              <p:nvPr/>
            </p:nvSpPr>
            <p:spPr>
              <a:xfrm>
                <a:off x="4778358" y="4786161"/>
                <a:ext cx="5549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kumimoji="1"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1"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12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sz="1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6770D79-C1A7-7245-BD55-E83704AF96AC}"/>
                  </a:ext>
                </a:extLst>
              </p:cNvPr>
              <p:cNvSpPr txBox="1"/>
              <p:nvPr/>
            </p:nvSpPr>
            <p:spPr>
              <a:xfrm>
                <a:off x="4778358" y="5639668"/>
                <a:ext cx="3930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kumimoji="1" lang="en-US" altLang="zh-CN" sz="1200" i="1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kumimoji="1"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2CC10DA8-4613-C94A-8172-509FF85EAFD7}"/>
                </a:ext>
              </a:extLst>
            </p:cNvPr>
            <p:cNvCxnSpPr>
              <a:cxnSpLocks/>
            </p:cNvCxnSpPr>
            <p:nvPr/>
          </p:nvCxnSpPr>
          <p:spPr>
            <a:xfrm>
              <a:off x="6788541" y="5349452"/>
              <a:ext cx="280825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39A32E57-DCAA-FD4B-95E5-2BA3F8DB0D7F}"/>
                </a:ext>
              </a:extLst>
            </p:cNvPr>
            <p:cNvCxnSpPr>
              <a:cxnSpLocks/>
            </p:cNvCxnSpPr>
            <p:nvPr/>
          </p:nvCxnSpPr>
          <p:spPr>
            <a:xfrm>
              <a:off x="7453898" y="5349452"/>
              <a:ext cx="280825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C70EA8EA-526D-1349-BF46-149FFDDD346F}"/>
                </a:ext>
              </a:extLst>
            </p:cNvPr>
            <p:cNvCxnSpPr>
              <a:cxnSpLocks/>
            </p:cNvCxnSpPr>
            <p:nvPr/>
          </p:nvCxnSpPr>
          <p:spPr>
            <a:xfrm>
              <a:off x="5508702" y="5349452"/>
              <a:ext cx="280825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80EF824-794D-5B48-BFB6-BF0FD3B8024F}"/>
                </a:ext>
              </a:extLst>
            </p:cNvPr>
            <p:cNvSpPr txBox="1"/>
            <p:nvPr/>
          </p:nvSpPr>
          <p:spPr>
            <a:xfrm>
              <a:off x="7222536" y="3800986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C0ED551-143B-EA4B-8287-FB5F4FDB2A65}"/>
                </a:ext>
              </a:extLst>
            </p:cNvPr>
            <p:cNvSpPr txBox="1"/>
            <p:nvPr/>
          </p:nvSpPr>
          <p:spPr>
            <a:xfrm>
              <a:off x="7153816" y="5182767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177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DCD29A-865F-3242-9895-5D60176C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9F7A8A16-2EB5-D648-98A3-1E050479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4D8946-97DB-3D43-B245-7CC68D85A91F}"/>
              </a:ext>
            </a:extLst>
          </p:cNvPr>
          <p:cNvGrpSpPr/>
          <p:nvPr/>
        </p:nvGrpSpPr>
        <p:grpSpPr>
          <a:xfrm>
            <a:off x="370390" y="1000294"/>
            <a:ext cx="8403220" cy="3873158"/>
            <a:chOff x="370390" y="1000294"/>
            <a:chExt cx="8403220" cy="387315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9221F8B-BC85-BB4D-9FC0-5660F4A0AE6E}"/>
                </a:ext>
              </a:extLst>
            </p:cNvPr>
            <p:cNvSpPr/>
            <p:nvPr/>
          </p:nvSpPr>
          <p:spPr>
            <a:xfrm>
              <a:off x="370390" y="1523509"/>
              <a:ext cx="8403220" cy="3349938"/>
            </a:xfrm>
            <a:prstGeom prst="rect">
              <a:avLst/>
            </a:prstGeom>
            <a:noFill/>
            <a:ln w="1905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8D64529-877D-524B-9181-D5AE0206DA6B}"/>
                </a:ext>
              </a:extLst>
            </p:cNvPr>
            <p:cNvSpPr/>
            <p:nvPr/>
          </p:nvSpPr>
          <p:spPr>
            <a:xfrm>
              <a:off x="370390" y="1000294"/>
              <a:ext cx="1932954" cy="523220"/>
            </a:xfrm>
            <a:prstGeom prst="rect">
              <a:avLst/>
            </a:prstGeom>
            <a:solidFill>
              <a:srgbClr val="02409A"/>
            </a:solidFill>
            <a:ln w="1905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/>
                <a:t>现有方法</a:t>
              </a:r>
            </a:p>
          </p:txBody>
        </p:sp>
        <p:sp>
          <p:nvSpPr>
            <p:cNvPr id="7" name="页脚占位符 2">
              <a:extLst>
                <a:ext uri="{FF2B5EF4-FFF2-40B4-BE49-F238E27FC236}">
                  <a16:creationId xmlns:a16="http://schemas.microsoft.com/office/drawing/2014/main" id="{9779E1F8-D3BC-104E-9751-A7250536A0BF}"/>
                </a:ext>
              </a:extLst>
            </p:cNvPr>
            <p:cNvSpPr txBox="1">
              <a:spLocks/>
            </p:cNvSpPr>
            <p:nvPr/>
          </p:nvSpPr>
          <p:spPr>
            <a:xfrm>
              <a:off x="410456" y="1563700"/>
              <a:ext cx="8169191" cy="3309752"/>
            </a:xfrm>
            <a:prstGeom prst="rect">
              <a:avLst/>
            </a:prstGeom>
          </p:spPr>
          <p:txBody>
            <a:bodyPr vert="horz" lIns="91440" tIns="45720" rIns="91440" bIns="45720" rtlCol="0" anchor="t" anchorCtr="0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4000" indent="-457200"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 b="1" dirty="0" err="1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GaAN</a:t>
              </a:r>
              <a:r>
                <a:rPr lang="zh-CN" altLang="en-US" sz="1600" b="1" dirty="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GRU</a:t>
              </a:r>
              <a:r>
                <a:rPr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</a:t>
              </a:r>
            </a:p>
            <a:p>
              <a:pPr marL="234000" indent="-457200"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 dirty="0">
                  <a:solidFill>
                    <a:schemeClr val="tx1"/>
                  </a:solidFill>
                </a:rPr>
                <a:t>[1] </a:t>
              </a:r>
              <a:r>
                <a:rPr lang="en-US" altLang="zh-CN" sz="1600" dirty="0" err="1">
                  <a:solidFill>
                    <a:schemeClr val="tx1"/>
                  </a:solidFill>
                </a:rPr>
                <a:t>Xiaoyang</a:t>
              </a:r>
              <a:r>
                <a:rPr lang="en-US" altLang="zh-CN" sz="1600" dirty="0">
                  <a:solidFill>
                    <a:schemeClr val="tx1"/>
                  </a:solidFill>
                </a:rPr>
                <a:t> Wang, et al. </a:t>
              </a:r>
              <a:r>
                <a:rPr lang="en-US" altLang="zh-CN" sz="1600" b="1" i="1" dirty="0">
                  <a:solidFill>
                    <a:srgbClr val="02409A"/>
                  </a:solidFill>
                </a:rPr>
                <a:t>Traffic Flow Prediction via Spatial Temporal Graph Neural Network</a:t>
              </a:r>
              <a:r>
                <a:rPr lang="en-US" altLang="zh-CN" sz="1600" dirty="0">
                  <a:solidFill>
                    <a:schemeClr val="tx1"/>
                  </a:solidFill>
                </a:rPr>
                <a:t>. WWW 2020.</a:t>
              </a:r>
            </a:p>
            <a:p>
              <a:pPr marL="234000" indent="-457200"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GCN</a:t>
              </a:r>
              <a:r>
                <a:rPr lang="zh-CN" altLang="en-US" sz="16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1D</a:t>
              </a:r>
              <a:r>
                <a:rPr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卷积神经网络</a:t>
              </a:r>
              <a:endParaRPr lang="en-US" altLang="zh-CN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34000" indent="-457200"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 dirty="0">
                  <a:solidFill>
                    <a:schemeClr val="tx1"/>
                  </a:solidFill>
                </a:rPr>
                <a:t>[2] Yu B,, et al. </a:t>
              </a:r>
              <a:r>
                <a:rPr lang="en-US" altLang="zh-CN" sz="1600" b="1" i="1" dirty="0" err="1">
                  <a:solidFill>
                    <a:srgbClr val="02409A"/>
                  </a:solidFill>
                </a:rPr>
                <a:t>Spatio</a:t>
              </a:r>
              <a:r>
                <a:rPr lang="en-US" altLang="zh-CN" sz="1600" b="1" i="1" dirty="0">
                  <a:solidFill>
                    <a:srgbClr val="02409A"/>
                  </a:solidFill>
                </a:rPr>
                <a:t>-temporal graph convolutional networks: a deep learning framework for traffic forecasting</a:t>
              </a:r>
              <a:r>
                <a:rPr lang="en-US" altLang="zh-CN" sz="1600" dirty="0">
                  <a:solidFill>
                    <a:schemeClr val="tx1"/>
                  </a:solidFill>
                </a:rPr>
                <a:t>. IJCAI 2018.</a:t>
              </a:r>
            </a:p>
            <a:p>
              <a:pPr marL="234000" indent="-457200"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Bidirectional random walks</a:t>
              </a:r>
              <a:r>
                <a:rPr lang="zh-CN" altLang="en-US" sz="16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rgbClr val="6B2D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RNN</a:t>
              </a:r>
            </a:p>
            <a:p>
              <a:pPr marL="234000" indent="-457200"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 dirty="0">
                  <a:solidFill>
                    <a:schemeClr val="tx1"/>
                  </a:solidFill>
                </a:rPr>
                <a:t>[3] </a:t>
              </a:r>
              <a:r>
                <a:rPr lang="en-US" altLang="zh-CN" sz="1600" dirty="0" err="1">
                  <a:solidFill>
                    <a:schemeClr val="tx1"/>
                  </a:solidFill>
                </a:rPr>
                <a:t>Yaguang</a:t>
              </a:r>
              <a:r>
                <a:rPr lang="en-US" altLang="zh-CN" sz="1600" dirty="0">
                  <a:solidFill>
                    <a:schemeClr val="tx1"/>
                  </a:solidFill>
                </a:rPr>
                <a:t> Li, et al. </a:t>
              </a:r>
              <a:r>
                <a:rPr lang="en-US" altLang="zh-CN" sz="1600" b="1" i="1" dirty="0">
                  <a:solidFill>
                    <a:srgbClr val="02409A"/>
                  </a:solidFill>
                </a:rPr>
                <a:t>Diffusion Convolutional Recurrent Neural Network: Data-Driven Traffic Forecasting</a:t>
              </a:r>
              <a:r>
                <a:rPr lang="en-US" altLang="zh-CN" sz="1600" dirty="0">
                  <a:solidFill>
                    <a:schemeClr val="tx1"/>
                  </a:solidFill>
                </a:rPr>
                <a:t>. ICLR 2018.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EF828DD-56CB-2B43-8F6C-8AE2D712515F}"/>
              </a:ext>
            </a:extLst>
          </p:cNvPr>
          <p:cNvGrpSpPr/>
          <p:nvPr/>
        </p:nvGrpSpPr>
        <p:grpSpPr>
          <a:xfrm>
            <a:off x="370390" y="5251612"/>
            <a:ext cx="8403220" cy="777249"/>
            <a:chOff x="370390" y="5369887"/>
            <a:chExt cx="8403220" cy="77724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2189B43-755C-8F44-8CE8-CBCCE17B95B5}"/>
                </a:ext>
              </a:extLst>
            </p:cNvPr>
            <p:cNvGrpSpPr/>
            <p:nvPr/>
          </p:nvGrpSpPr>
          <p:grpSpPr>
            <a:xfrm>
              <a:off x="370390" y="5379355"/>
              <a:ext cx="8403220" cy="767781"/>
              <a:chOff x="370390" y="5162115"/>
              <a:chExt cx="8403220" cy="76778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92BA242-E13D-9D4D-9634-75EB8E3A2446}"/>
                  </a:ext>
                </a:extLst>
              </p:cNvPr>
              <p:cNvSpPr/>
              <p:nvPr/>
            </p:nvSpPr>
            <p:spPr>
              <a:xfrm>
                <a:off x="370390" y="5162115"/>
                <a:ext cx="878005" cy="767780"/>
              </a:xfrm>
              <a:prstGeom prst="rect">
                <a:avLst/>
              </a:prstGeom>
              <a:solidFill>
                <a:srgbClr val="02409A"/>
              </a:solidFill>
              <a:ln w="1905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/>
                  <a:t>评价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CC0D057-412A-4A4A-BD5D-06C8A75DBEE6}"/>
                  </a:ext>
                </a:extLst>
              </p:cNvPr>
              <p:cNvSpPr/>
              <p:nvPr/>
            </p:nvSpPr>
            <p:spPr>
              <a:xfrm>
                <a:off x="1248395" y="5162116"/>
                <a:ext cx="7525215" cy="767780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页脚占位符 2">
              <a:extLst>
                <a:ext uri="{FF2B5EF4-FFF2-40B4-BE49-F238E27FC236}">
                  <a16:creationId xmlns:a16="http://schemas.microsoft.com/office/drawing/2014/main" id="{A927F5D2-BB40-BF4D-9E4C-403EE2EDA091}"/>
                </a:ext>
              </a:extLst>
            </p:cNvPr>
            <p:cNvSpPr txBox="1">
              <a:spLocks/>
            </p:cNvSpPr>
            <p:nvPr/>
          </p:nvSpPr>
          <p:spPr>
            <a:xfrm>
              <a:off x="1340304" y="5369887"/>
              <a:ext cx="6357667" cy="777248"/>
            </a:xfrm>
            <a:prstGeom prst="rect">
              <a:avLst/>
            </a:prstGeom>
          </p:spPr>
          <p:txBody>
            <a:bodyPr vert="horz" lIns="91440" tIns="45720" rIns="91440" bIns="45720" rtlCol="0" anchor="t" anchorCtr="0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180000" algn="l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b="1" dirty="0">
                  <a:solidFill>
                    <a:schemeClr val="accent1"/>
                  </a:solidFill>
                </a:rPr>
                <a:t>✓</a:t>
              </a:r>
              <a:r>
                <a:rPr lang="zh-CN" altLang="en-US" sz="1800" dirty="0">
                  <a:solidFill>
                    <a:schemeClr val="accent6"/>
                  </a:solidFill>
                </a:rPr>
                <a:t> </a:t>
              </a:r>
              <a:r>
                <a:rPr lang="zh-CN" altLang="en-US" sz="1800" dirty="0">
                  <a:solidFill>
                    <a:schemeClr val="tx1"/>
                  </a:solidFill>
                </a:rPr>
                <a:t>充分挖掘了时间和空间信息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indent="180000" algn="l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rgbClr val="C00000"/>
                  </a:solidFill>
                </a:rPr>
                <a:t>✘</a:t>
              </a:r>
              <a:r>
                <a:rPr lang="zh-CN" altLang="en-US" sz="1800" dirty="0">
                  <a:solidFill>
                    <a:srgbClr val="C00000"/>
                  </a:solidFill>
                </a:rPr>
                <a:t> </a:t>
              </a:r>
              <a:r>
                <a:rPr lang="zh-CN" altLang="en-US" sz="1800" dirty="0">
                  <a:solidFill>
                    <a:schemeClr val="tx1"/>
                  </a:solidFill>
                </a:rPr>
                <a:t>集中式训练方法，需要所有节点上传数据至服务器</a:t>
              </a:r>
              <a:endParaRPr lang="en-US" altLang="zh-CN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898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E080B75-7EDA-DD41-9F5A-6EA528D3E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98" y="1422753"/>
            <a:ext cx="3765402" cy="45404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A73D06-E802-3549-B8A4-AB775889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5278A4E-4923-104B-8103-61D44BDC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BE9EE7-0512-F040-B761-4429521E3A59}"/>
              </a:ext>
            </a:extLst>
          </p:cNvPr>
          <p:cNvSpPr/>
          <p:nvPr/>
        </p:nvSpPr>
        <p:spPr>
          <a:xfrm>
            <a:off x="395417" y="850359"/>
            <a:ext cx="5625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ea typeface="微软雅黑" panose="020B0503020204020204" pitchFamily="34" charset="-122"/>
              </a:rPr>
              <a:t>Calls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for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Modeling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with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Decentralized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Data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00661E-6FF2-574A-97E9-F875FE176D4D}"/>
              </a:ext>
            </a:extLst>
          </p:cNvPr>
          <p:cNvSpPr txBox="1"/>
          <p:nvPr/>
        </p:nvSpPr>
        <p:spPr>
          <a:xfrm>
            <a:off x="473186" y="1539187"/>
            <a:ext cx="3966467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数据在边缘端产生，直接在</a:t>
            </a:r>
            <a:r>
              <a:rPr kumimoji="1" lang="zh-CN" altLang="en-US" sz="2000" dirty="0">
                <a:solidFill>
                  <a:schemeClr val="accent1"/>
                </a:solidFill>
              </a:rPr>
              <a:t>边缘端计算</a:t>
            </a:r>
            <a:r>
              <a:rPr kumimoji="1" lang="zh-CN" altLang="en-US" sz="2000" dirty="0"/>
              <a:t>能够</a:t>
            </a:r>
            <a:r>
              <a:rPr kumimoji="1" lang="zh-CN" altLang="en-US" sz="2000" dirty="0">
                <a:solidFill>
                  <a:srgbClr val="FF0000"/>
                </a:solidFill>
              </a:rPr>
              <a:t>降低时延</a:t>
            </a:r>
            <a:r>
              <a:rPr kumimoji="1" lang="zh-CN" altLang="en-US" sz="2000" dirty="0"/>
              <a:t>（无需上传数据）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accent1"/>
                </a:solidFill>
              </a:rPr>
              <a:t>数据隐私、数据访问限制</a:t>
            </a:r>
            <a:r>
              <a:rPr kumimoji="1" lang="zh-CN" altLang="en-US" sz="2000" dirty="0"/>
              <a:t>导致节点不能直接上传原始数据</a:t>
            </a:r>
            <a:endParaRPr kumimoji="1" lang="en-US" altLang="zh-CN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C48B0A-84E2-B441-A436-30338A6361A6}"/>
              </a:ext>
            </a:extLst>
          </p:cNvPr>
          <p:cNvSpPr txBox="1"/>
          <p:nvPr/>
        </p:nvSpPr>
        <p:spPr>
          <a:xfrm>
            <a:off x="473186" y="4400311"/>
            <a:ext cx="4811195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需要：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利用分散的数据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利用节点间复杂的相互依赖关系</a:t>
            </a:r>
            <a:endParaRPr kumimoji="1" lang="en-US" altLang="zh-CN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644341-B878-0249-97D0-1DCD21EE2AFB}"/>
              </a:ext>
            </a:extLst>
          </p:cNvPr>
          <p:cNvSpPr txBox="1"/>
          <p:nvPr/>
        </p:nvSpPr>
        <p:spPr>
          <a:xfrm>
            <a:off x="6410345" y="4169479"/>
            <a:ext cx="143666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联邦学习</a:t>
            </a:r>
          </a:p>
        </p:txBody>
      </p:sp>
    </p:spTree>
    <p:extLst>
      <p:ext uri="{BB962C8B-B14F-4D97-AF65-F5344CB8AC3E}">
        <p14:creationId xmlns:p14="http://schemas.microsoft.com/office/powerpoint/2010/main" val="40274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FD4FF3-5F99-0047-B83F-73E7D9F1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D72E5F65-7CDE-0D46-9EA4-D22CFAC2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8EE35F-C9C1-444F-ACA0-0C61C6674E2C}"/>
              </a:ext>
            </a:extLst>
          </p:cNvPr>
          <p:cNvSpPr/>
          <p:nvPr/>
        </p:nvSpPr>
        <p:spPr>
          <a:xfrm>
            <a:off x="395417" y="850359"/>
            <a:ext cx="2640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ea typeface="微软雅黑" panose="020B0503020204020204" pitchFamily="34" charset="-122"/>
              </a:rPr>
              <a:t>Federated Learning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641296-2811-834C-9C82-9852FE1EB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0018" y="1312024"/>
            <a:ext cx="4883518" cy="47321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EA762F-A9D8-BC49-BD0F-DE7B3F36E40F}"/>
              </a:ext>
            </a:extLst>
          </p:cNvPr>
          <p:cNvSpPr txBox="1"/>
          <p:nvPr/>
        </p:nvSpPr>
        <p:spPr>
          <a:xfrm>
            <a:off x="395417" y="1389294"/>
            <a:ext cx="3302670" cy="281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每个节点使用</a:t>
            </a:r>
            <a:r>
              <a:rPr kumimoji="1" lang="zh-CN" altLang="en-US" sz="2000" dirty="0">
                <a:solidFill>
                  <a:schemeClr val="accent5">
                    <a:lumMod val="75000"/>
                  </a:schemeClr>
                </a:solidFill>
              </a:rPr>
              <a:t>本地数据</a:t>
            </a:r>
            <a:r>
              <a:rPr kumimoji="1" lang="zh-CN" altLang="en-US" sz="2000" dirty="0"/>
              <a:t>训练模型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节点</a:t>
            </a:r>
            <a:r>
              <a:rPr kumimoji="1" lang="zh-CN" altLang="en-US" sz="2000" dirty="0">
                <a:solidFill>
                  <a:schemeClr val="accent5">
                    <a:lumMod val="75000"/>
                  </a:schemeClr>
                </a:solidFill>
              </a:rPr>
              <a:t>上传模型</a:t>
            </a:r>
            <a:endParaRPr kumimoji="1" lang="en-US" altLang="zh-CN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服务器</a:t>
            </a:r>
            <a:r>
              <a:rPr kumimoji="1" lang="zh-CN" altLang="en-US" sz="2000" dirty="0">
                <a:solidFill>
                  <a:schemeClr val="accent5">
                    <a:lumMod val="75000"/>
                  </a:schemeClr>
                </a:solidFill>
              </a:rPr>
              <a:t>聚合模型</a:t>
            </a:r>
            <a:r>
              <a:rPr kumimoji="1" lang="zh-CN" altLang="en-US" sz="2000" dirty="0"/>
              <a:t>（</a:t>
            </a:r>
            <a:r>
              <a:rPr kumimoji="1" lang="en-US" altLang="zh-CN" sz="2000" dirty="0" err="1"/>
              <a:t>FedAvg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节点使用聚合后的模型进行下一轮训练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522E52-453B-4249-B6D0-901CC2E0FAC8}"/>
              </a:ext>
            </a:extLst>
          </p:cNvPr>
          <p:cNvSpPr txBox="1"/>
          <p:nvPr/>
        </p:nvSpPr>
        <p:spPr>
          <a:xfrm>
            <a:off x="395417" y="4400535"/>
            <a:ext cx="3018343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多任务学习</a:t>
            </a:r>
            <a:r>
              <a:rPr kumimoji="1" lang="en-US" altLang="zh-CN" dirty="0"/>
              <a:t>MTL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通过在模型中添加正则化项来体现任务间的关系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表达性能受限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206E4A0-5CBF-C345-B750-5F8678E56FAD}"/>
              </a:ext>
            </a:extLst>
          </p:cNvPr>
          <p:cNvGrpSpPr/>
          <p:nvPr/>
        </p:nvGrpSpPr>
        <p:grpSpPr>
          <a:xfrm>
            <a:off x="395417" y="1510123"/>
            <a:ext cx="3391723" cy="2769583"/>
            <a:chOff x="395417" y="1510123"/>
            <a:chExt cx="3391723" cy="276958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BAF074-C912-8B4B-B9BB-9CFC91215A10}"/>
                </a:ext>
              </a:extLst>
            </p:cNvPr>
            <p:cNvSpPr/>
            <p:nvPr/>
          </p:nvSpPr>
          <p:spPr>
            <a:xfrm>
              <a:off x="395417" y="1510123"/>
              <a:ext cx="3391723" cy="276958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9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DA23C8-7815-3A47-B004-40A5EB6CED29}"/>
                </a:ext>
              </a:extLst>
            </p:cNvPr>
            <p:cNvSpPr txBox="1"/>
            <p:nvPr/>
          </p:nvSpPr>
          <p:spPr>
            <a:xfrm>
              <a:off x="460062" y="2694859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C00000"/>
                  </a:solidFill>
                </a:rPr>
                <a:t>无法捕捉节点间的空间信息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8C0810-77D0-9F46-AE5D-FDFD5018A7A8}"/>
              </a:ext>
            </a:extLst>
          </p:cNvPr>
          <p:cNvGrpSpPr/>
          <p:nvPr/>
        </p:nvGrpSpPr>
        <p:grpSpPr>
          <a:xfrm>
            <a:off x="405166" y="4532130"/>
            <a:ext cx="3381974" cy="1710084"/>
            <a:chOff x="395418" y="2569622"/>
            <a:chExt cx="3381974" cy="171008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50A68EE-F1F0-5141-AF5E-2AB399C401BF}"/>
                </a:ext>
              </a:extLst>
            </p:cNvPr>
            <p:cNvSpPr/>
            <p:nvPr/>
          </p:nvSpPr>
          <p:spPr>
            <a:xfrm>
              <a:off x="395418" y="2569622"/>
              <a:ext cx="3381974" cy="17100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9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E89BB59-2709-CC43-B620-8448C2A0ECE3}"/>
                </a:ext>
              </a:extLst>
            </p:cNvPr>
            <p:cNvSpPr txBox="1"/>
            <p:nvPr/>
          </p:nvSpPr>
          <p:spPr>
            <a:xfrm>
              <a:off x="514080" y="3190637"/>
              <a:ext cx="31348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C00000"/>
                  </a:solidFill>
                </a:rPr>
                <a:t>无法进行 </a:t>
              </a:r>
              <a:r>
                <a:rPr kumimoji="1" lang="en-US" altLang="zh-CN" sz="2000" dirty="0">
                  <a:solidFill>
                    <a:srgbClr val="C00000"/>
                  </a:solidFill>
                </a:rPr>
                <a:t>inductive learning</a:t>
              </a:r>
              <a:endParaRPr kumimoji="1" lang="zh-CN" altLang="en-US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6407CD49-7C41-974E-8689-6FB823A577DF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603640" cy="41580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[1]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Vepakomma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Praneeth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, et al. </a:t>
            </a:r>
            <a:r>
              <a:rPr lang="en-US" altLang="zh-CN" b="1" i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Split learning for health: Distributed deep learning without sharing raw patient data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. </a:t>
            </a:r>
            <a:r>
              <a:rPr lang="en-US" altLang="zh-CN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arXiv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(2018).</a:t>
            </a:r>
          </a:p>
        </p:txBody>
      </p:sp>
    </p:spTree>
    <p:extLst>
      <p:ext uri="{BB962C8B-B14F-4D97-AF65-F5344CB8AC3E}">
        <p14:creationId xmlns:p14="http://schemas.microsoft.com/office/powerpoint/2010/main" val="100024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3630D0-B2FF-8D4B-8FFE-3F5C9DC18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BCAFDEB-3276-4947-8CFF-D30FC233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跨节点的图联邦学习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E9382B-293B-CE4C-8891-C0A79D4A16D3}"/>
              </a:ext>
            </a:extLst>
          </p:cNvPr>
          <p:cNvSpPr/>
          <p:nvPr/>
        </p:nvSpPr>
        <p:spPr>
          <a:xfrm>
            <a:off x="395417" y="850359"/>
            <a:ext cx="7320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ea typeface="微软雅黑" panose="020B0503020204020204" pitchFamily="34" charset="-122"/>
              </a:rPr>
              <a:t>Cross-Node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Federated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Graph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Neural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Network</a:t>
            </a:r>
            <a:r>
              <a:rPr lang="zh-CN" altLang="en-US" sz="2400" b="1" dirty="0"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ea typeface="微软雅黑" panose="020B0503020204020204" pitchFamily="34" charset="-122"/>
              </a:rPr>
              <a:t>(CNFGNN)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A08F56-9F33-AF4E-86F0-D492C68E3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76" y="1422752"/>
            <a:ext cx="4911052" cy="47981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6C17E-924C-0448-9C36-645CC4A5FE07}"/>
              </a:ext>
            </a:extLst>
          </p:cNvPr>
          <p:cNvSpPr txBox="1"/>
          <p:nvPr/>
        </p:nvSpPr>
        <p:spPr>
          <a:xfrm>
            <a:off x="261573" y="1560764"/>
            <a:ext cx="3708848" cy="327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除了基本的 </a:t>
            </a:r>
            <a:r>
              <a:rPr kumimoji="1" lang="en-US" altLang="zh-CN" sz="2000" dirty="0"/>
              <a:t>FL</a:t>
            </a:r>
            <a:r>
              <a:rPr kumimoji="1" lang="zh-CN" altLang="en-US" sz="2000" dirty="0"/>
              <a:t> 步骤，还有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节点 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上传本地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服务器使用各节点 </a:t>
            </a:r>
            <a:r>
              <a:rPr kumimoji="1" lang="en-US" altLang="zh-CN" sz="2000" dirty="0"/>
              <a:t>embeddings</a:t>
            </a:r>
            <a:r>
              <a:rPr kumimoji="1" lang="zh-CN" altLang="en-US" sz="2000" dirty="0"/>
              <a:t> 训练 </a:t>
            </a:r>
            <a:r>
              <a:rPr kumimoji="1" lang="en-US" altLang="zh-CN" sz="2000" dirty="0">
                <a:solidFill>
                  <a:srgbClr val="0070C0"/>
                </a:solidFill>
              </a:rPr>
              <a:t>GNN</a:t>
            </a:r>
            <a:r>
              <a:rPr kumimoji="1" lang="zh-CN" altLang="en-US" sz="2000" dirty="0">
                <a:solidFill>
                  <a:srgbClr val="0070C0"/>
                </a:solidFill>
              </a:rPr>
              <a:t> 模型</a:t>
            </a:r>
            <a:r>
              <a:rPr kumimoji="1" lang="zh-CN" altLang="en-US" sz="2000" dirty="0"/>
              <a:t>，生成 </a:t>
            </a:r>
            <a:r>
              <a:rPr kumimoji="1" lang="en-US" altLang="zh-CN" sz="2000" dirty="0">
                <a:solidFill>
                  <a:srgbClr val="0070C0"/>
                </a:solidFill>
              </a:rPr>
              <a:t>graph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节点获得 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embeddings</a:t>
            </a:r>
            <a:r>
              <a:rPr kumimoji="1" lang="zh-CN" altLang="en-US" sz="2000" dirty="0"/>
              <a:t>，得到</a:t>
            </a:r>
            <a:r>
              <a:rPr kumimoji="1" lang="zh-CN" altLang="en-US" sz="2000" dirty="0">
                <a:solidFill>
                  <a:srgbClr val="FF0000"/>
                </a:solidFill>
              </a:rPr>
              <a:t>空间信息</a:t>
            </a:r>
          </a:p>
        </p:txBody>
      </p:sp>
    </p:spTree>
    <p:extLst>
      <p:ext uri="{BB962C8B-B14F-4D97-AF65-F5344CB8AC3E}">
        <p14:creationId xmlns:p14="http://schemas.microsoft.com/office/powerpoint/2010/main" val="100263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会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20685</TotalTime>
  <Words>5651</Words>
  <Application>Microsoft Macintosh PowerPoint</Application>
  <PresentationFormat>全屏显示(4:3)</PresentationFormat>
  <Paragraphs>601</Paragraphs>
  <Slides>42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-apple-system</vt:lpstr>
      <vt:lpstr>等线</vt:lpstr>
      <vt:lpstr>思源黑体 CN</vt:lpstr>
      <vt:lpstr>微软雅黑</vt:lpstr>
      <vt:lpstr>LinLibertineT</vt:lpstr>
      <vt:lpstr>LinLibertineTB</vt:lpstr>
      <vt:lpstr>Suisse</vt:lpstr>
      <vt:lpstr>Arial</vt:lpstr>
      <vt:lpstr>Calibri</vt:lpstr>
      <vt:lpstr>Times New Roman</vt:lpstr>
      <vt:lpstr>Wingdings</vt:lpstr>
      <vt:lpstr>Office 主题​​</vt:lpstr>
      <vt:lpstr>PowerPoint 演示文稿</vt:lpstr>
      <vt:lpstr>提纲</vt:lpstr>
      <vt:lpstr>提纲</vt:lpstr>
      <vt:lpstr>研究背景</vt:lpstr>
      <vt:lpstr>研究背景</vt:lpstr>
      <vt:lpstr>研究背景</vt:lpstr>
      <vt:lpstr>研究背景</vt:lpstr>
      <vt:lpstr>研究背景</vt:lpstr>
      <vt:lpstr>跨节点的图联邦学习</vt:lpstr>
      <vt:lpstr>挑战与动机</vt:lpstr>
      <vt:lpstr>挑战与动机</vt:lpstr>
      <vt:lpstr>挑战与动机</vt:lpstr>
      <vt:lpstr>提纲</vt:lpstr>
      <vt:lpstr>问题建模</vt:lpstr>
      <vt:lpstr>方法建模</vt:lpstr>
      <vt:lpstr>方法建模</vt:lpstr>
      <vt:lpstr>方法建模</vt:lpstr>
      <vt:lpstr>方法建模</vt:lpstr>
      <vt:lpstr>方法建模</vt:lpstr>
      <vt:lpstr>方法建模</vt:lpstr>
      <vt:lpstr>方法建模</vt:lpstr>
      <vt:lpstr>方法建模</vt:lpstr>
      <vt:lpstr>方法建模</vt:lpstr>
      <vt:lpstr>提纲</vt:lpstr>
      <vt:lpstr>实验结果</vt:lpstr>
      <vt:lpstr>实验结果</vt:lpstr>
      <vt:lpstr>实验结果</vt:lpstr>
      <vt:lpstr>实验结果</vt:lpstr>
      <vt:lpstr>实验结果</vt:lpstr>
      <vt:lpstr>实验结果</vt:lpstr>
      <vt:lpstr>总结</vt:lpstr>
      <vt:lpstr>PowerPoint 演示文稿</vt:lpstr>
      <vt:lpstr>Split Federated Learning</vt:lpstr>
      <vt:lpstr>Split Learning</vt:lpstr>
      <vt:lpstr>FMTL</vt:lpstr>
      <vt:lpstr>图神经网络</vt:lpstr>
      <vt:lpstr>图神经网络</vt:lpstr>
      <vt:lpstr>Encoder-Decoder</vt:lpstr>
      <vt:lpstr>方法建模</vt:lpstr>
      <vt:lpstr>方法建模</vt:lpstr>
      <vt:lpstr>方法建模</vt:lpstr>
      <vt:lpstr>方法建模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联邦图神经网络</dc:title>
  <dc:subject/>
  <dc:creator>吕丁阳</dc:creator>
  <cp:keywords/>
  <dc:description/>
  <cp:lastModifiedBy>Niall Lv</cp:lastModifiedBy>
  <cp:revision>1540</cp:revision>
  <dcterms:created xsi:type="dcterms:W3CDTF">2021-05-16T02:35:10Z</dcterms:created>
  <dcterms:modified xsi:type="dcterms:W3CDTF">2022-03-18T08:01:43Z</dcterms:modified>
  <cp:category/>
</cp:coreProperties>
</file>